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4" r:id="rId9"/>
    <p:sldId id="262" r:id="rId1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50"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1" Type="http://schemas.openxmlformats.org/officeDocument/2006/relationships/image" Target="../media/image3.jpeg"/></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3E8F71-2C7F-43AB-852D-BADB8EAAA54B}" type="doc">
      <dgm:prSet loTypeId="urn:microsoft.com/office/officeart/2005/8/layout/cycle7" loCatId="cycle" qsTypeId="urn:microsoft.com/office/officeart/2005/8/quickstyle/simple1" qsCatId="simple" csTypeId="urn:microsoft.com/office/officeart/2005/8/colors/accent2_1" csCatId="accent2" phldr="1"/>
      <dgm:spPr/>
      <dgm:t>
        <a:bodyPr/>
        <a:lstStyle/>
        <a:p>
          <a:endParaRPr lang="ru-RU"/>
        </a:p>
      </dgm:t>
    </dgm:pt>
    <dgm:pt modelId="{DDA71BBA-5261-4406-B297-BB692161BE86}">
      <dgm:prSet/>
      <dgm:spPr/>
      <dgm:t>
        <a:bodyPr/>
        <a:lstStyle/>
        <a:p>
          <a:r>
            <a:rPr lang="en-US" smtClean="0"/>
            <a:t>Yog-moy sanoatida qayta ishlanayotgan barcha moyli urug‘lar zavodlarga tug‘ridan-tug‘ri shirkat va jamoa xo‘jaliklaridan olib kelinadi. Faqatgina paxta chigiti bundan mustasnodir.  Chigit yog‘ zavodlariga paxta tozalash zavodlaridan etkazib beriladi. Moyli urug‘lar avtomabil va temiryul transporti yordamida tashiladi. Keltirilgan xar bir aloxida miqdor urug‘lar o‘zining mahsus sifat belgilariga ega. Bular: namlik, ifloslik, moyliligi, hamda  paxta chigiti uchun esa, qobiq ustidagi qalta momig‘i bilan belgilanadi</a:t>
          </a:r>
          <a:endParaRPr lang="ru-RU"/>
        </a:p>
      </dgm:t>
    </dgm:pt>
    <dgm:pt modelId="{52BDF81A-AA53-4569-83AC-675E522E011F}" type="parTrans" cxnId="{7B671891-00F8-409E-80A3-0B4C4268A669}">
      <dgm:prSet/>
      <dgm:spPr/>
      <dgm:t>
        <a:bodyPr/>
        <a:lstStyle/>
        <a:p>
          <a:endParaRPr lang="ru-RU"/>
        </a:p>
      </dgm:t>
    </dgm:pt>
    <dgm:pt modelId="{CB95A87B-3C95-47AB-8126-0EEB6DD3B673}" type="sibTrans" cxnId="{7B671891-00F8-409E-80A3-0B4C4268A669}">
      <dgm:prSet/>
      <dgm:spPr/>
      <dgm:t>
        <a:bodyPr/>
        <a:lstStyle/>
        <a:p>
          <a:endParaRPr lang="ru-RU"/>
        </a:p>
      </dgm:t>
    </dgm:pt>
    <dgm:pt modelId="{99E6008A-AE0E-4162-8256-8AC73050BDBA}">
      <dgm:prSet/>
      <dgm:spPr/>
      <dgm:t>
        <a:bodyPr/>
        <a:lstStyle/>
        <a:p>
          <a:r>
            <a:rPr lang="en-US" smtClean="0"/>
            <a:t>Ma’lumki, o‘simlik moylari organik moddalardan tashkil topgan bo‘lib, ko‘pchilik organik erituvchilarda yaxshi eriydi. Kunjaradan moyni organik erituvchilar yordamida eritib olish iqtisodiy jixatdan zarur xisoblanadi, chunki presslash yo‘li bilan olinayotgan o‘simlik moylari miqdori xalq iste’moli talablariga etarliycha emas</a:t>
          </a:r>
          <a:endParaRPr lang="ru-RU"/>
        </a:p>
      </dgm:t>
    </dgm:pt>
    <dgm:pt modelId="{DE7901D8-BD32-4A50-BFB6-64909EDAD831}" type="parTrans" cxnId="{15F398FB-2656-46A8-9B6F-0689A6210002}">
      <dgm:prSet/>
      <dgm:spPr/>
      <dgm:t>
        <a:bodyPr/>
        <a:lstStyle/>
        <a:p>
          <a:endParaRPr lang="ru-RU"/>
        </a:p>
      </dgm:t>
    </dgm:pt>
    <dgm:pt modelId="{1F52F32F-6F96-485F-8CB1-BA0DA392CD16}" type="sibTrans" cxnId="{15F398FB-2656-46A8-9B6F-0689A6210002}">
      <dgm:prSet/>
      <dgm:spPr/>
      <dgm:t>
        <a:bodyPr/>
        <a:lstStyle/>
        <a:p>
          <a:endParaRPr lang="ru-RU"/>
        </a:p>
      </dgm:t>
    </dgm:pt>
    <dgm:pt modelId="{7CCFCCF4-8475-475A-BCAD-E3FE49631D8E}">
      <dgm:prSet/>
      <dgm:spPr/>
      <dgm:t>
        <a:bodyPr/>
        <a:lstStyle/>
        <a:p>
          <a:r>
            <a:rPr lang="en-US" smtClean="0"/>
            <a:t>Albatta ekstraksiya bilan olingan o‘simlik moyining sifati presslash usuli bilan olinganga nisbatan pastroqdir, chunki ekstraksion moy tarkibiga lipidlardan tashqari organizm uchun foydasiz bo‘lgan turli organik moddalar erib o‘tgan bo‘ladi. Imkoniyat boricha ekstraksiya usuli bilan olingan o‘simlik moylari texnikada ishlatilishi lozim</a:t>
          </a:r>
          <a:endParaRPr lang="ru-RU"/>
        </a:p>
      </dgm:t>
    </dgm:pt>
    <dgm:pt modelId="{29B66BD4-F70E-4C8F-ADFA-47389E9F1D2C}" type="parTrans" cxnId="{850F1BC4-890C-404C-AAA7-FAF97E8F8E00}">
      <dgm:prSet/>
      <dgm:spPr/>
      <dgm:t>
        <a:bodyPr/>
        <a:lstStyle/>
        <a:p>
          <a:endParaRPr lang="ru-RU"/>
        </a:p>
      </dgm:t>
    </dgm:pt>
    <dgm:pt modelId="{325FD20C-87B6-4E9B-B3B5-BF84FCB1A071}" type="sibTrans" cxnId="{850F1BC4-890C-404C-AAA7-FAF97E8F8E00}">
      <dgm:prSet/>
      <dgm:spPr/>
      <dgm:t>
        <a:bodyPr/>
        <a:lstStyle/>
        <a:p>
          <a:endParaRPr lang="ru-RU"/>
        </a:p>
      </dgm:t>
    </dgm:pt>
    <dgm:pt modelId="{AFCEF9B8-BFBF-454A-A739-07F98086E10F}" type="pres">
      <dgm:prSet presAssocID="{273E8F71-2C7F-43AB-852D-BADB8EAAA54B}" presName="Name0" presStyleCnt="0">
        <dgm:presLayoutVars>
          <dgm:dir/>
          <dgm:resizeHandles val="exact"/>
        </dgm:presLayoutVars>
      </dgm:prSet>
      <dgm:spPr/>
      <dgm:t>
        <a:bodyPr/>
        <a:lstStyle/>
        <a:p>
          <a:endParaRPr lang="ru-RU"/>
        </a:p>
      </dgm:t>
    </dgm:pt>
    <dgm:pt modelId="{01841256-D2B8-4793-A04C-E7E6DD89AF28}" type="pres">
      <dgm:prSet presAssocID="{DDA71BBA-5261-4406-B297-BB692161BE86}" presName="node" presStyleLbl="node1" presStyleIdx="0" presStyleCnt="3" custScaleX="188018" custScaleY="135834" custRadScaleRad="81474" custRadScaleInc="7707">
        <dgm:presLayoutVars>
          <dgm:bulletEnabled val="1"/>
        </dgm:presLayoutVars>
      </dgm:prSet>
      <dgm:spPr/>
      <dgm:t>
        <a:bodyPr/>
        <a:lstStyle/>
        <a:p>
          <a:endParaRPr lang="ru-RU"/>
        </a:p>
      </dgm:t>
    </dgm:pt>
    <dgm:pt modelId="{5828A616-A62C-4046-8B13-58F7212A149E}" type="pres">
      <dgm:prSet presAssocID="{CB95A87B-3C95-47AB-8126-0EEB6DD3B673}" presName="sibTrans" presStyleLbl="sibTrans2D1" presStyleIdx="0" presStyleCnt="3" custScaleX="143883" custLinFactX="200000" custLinFactNeighborX="202560" custLinFactNeighborY="-19104"/>
      <dgm:spPr/>
      <dgm:t>
        <a:bodyPr/>
        <a:lstStyle/>
        <a:p>
          <a:endParaRPr lang="ru-RU"/>
        </a:p>
      </dgm:t>
    </dgm:pt>
    <dgm:pt modelId="{062C2FEE-8D11-46AF-988B-B2A890A6DBF0}" type="pres">
      <dgm:prSet presAssocID="{CB95A87B-3C95-47AB-8126-0EEB6DD3B673}" presName="connectorText" presStyleLbl="sibTrans2D1" presStyleIdx="0" presStyleCnt="3"/>
      <dgm:spPr/>
      <dgm:t>
        <a:bodyPr/>
        <a:lstStyle/>
        <a:p>
          <a:endParaRPr lang="ru-RU"/>
        </a:p>
      </dgm:t>
    </dgm:pt>
    <dgm:pt modelId="{AF4DA8E0-C9CD-49A7-8292-20CCA3FC1E78}" type="pres">
      <dgm:prSet presAssocID="{7CCFCCF4-8475-475A-BCAD-E3FE49631D8E}" presName="node" presStyleLbl="node1" presStyleIdx="1" presStyleCnt="3" custScaleY="202083" custRadScaleRad="83465" custRadScaleInc="-17491">
        <dgm:presLayoutVars>
          <dgm:bulletEnabled val="1"/>
        </dgm:presLayoutVars>
      </dgm:prSet>
      <dgm:spPr/>
      <dgm:t>
        <a:bodyPr/>
        <a:lstStyle/>
        <a:p>
          <a:endParaRPr lang="ru-RU"/>
        </a:p>
      </dgm:t>
    </dgm:pt>
    <dgm:pt modelId="{7DED6EA9-CC9A-49A3-84E5-2FD0BB04BF28}" type="pres">
      <dgm:prSet presAssocID="{325FD20C-87B6-4E9B-B3B5-BF84FCB1A071}" presName="sibTrans" presStyleLbl="sibTrans2D1" presStyleIdx="1" presStyleCnt="3" custScaleX="224043"/>
      <dgm:spPr/>
      <dgm:t>
        <a:bodyPr/>
        <a:lstStyle/>
        <a:p>
          <a:endParaRPr lang="ru-RU"/>
        </a:p>
      </dgm:t>
    </dgm:pt>
    <dgm:pt modelId="{AF7097ED-F0BF-4733-956D-78AA8A81F1F8}" type="pres">
      <dgm:prSet presAssocID="{325FD20C-87B6-4E9B-B3B5-BF84FCB1A071}" presName="connectorText" presStyleLbl="sibTrans2D1" presStyleIdx="1" presStyleCnt="3"/>
      <dgm:spPr/>
      <dgm:t>
        <a:bodyPr/>
        <a:lstStyle/>
        <a:p>
          <a:endParaRPr lang="ru-RU"/>
        </a:p>
      </dgm:t>
    </dgm:pt>
    <dgm:pt modelId="{5B0277A1-ED7B-4A59-8935-FC29FF9670CD}" type="pres">
      <dgm:prSet presAssocID="{99E6008A-AE0E-4162-8256-8AC73050BDBA}" presName="node" presStyleLbl="node1" presStyleIdx="2" presStyleCnt="3" custScaleY="187177" custRadScaleRad="84662" custRadScaleInc="14768">
        <dgm:presLayoutVars>
          <dgm:bulletEnabled val="1"/>
        </dgm:presLayoutVars>
      </dgm:prSet>
      <dgm:spPr/>
      <dgm:t>
        <a:bodyPr/>
        <a:lstStyle/>
        <a:p>
          <a:endParaRPr lang="ru-RU"/>
        </a:p>
      </dgm:t>
    </dgm:pt>
    <dgm:pt modelId="{F2A7B2E0-83CA-4506-805C-C8DC943FC1FE}" type="pres">
      <dgm:prSet presAssocID="{1F52F32F-6F96-485F-8CB1-BA0DA392CD16}" presName="sibTrans" presStyleLbl="sibTrans2D1" presStyleIdx="2" presStyleCnt="3" custScaleX="161970" custLinFactX="-200000" custLinFactNeighborX="-200862" custLinFactNeighborY="-65395"/>
      <dgm:spPr/>
      <dgm:t>
        <a:bodyPr/>
        <a:lstStyle/>
        <a:p>
          <a:endParaRPr lang="ru-RU"/>
        </a:p>
      </dgm:t>
    </dgm:pt>
    <dgm:pt modelId="{8ADE7A48-0AA2-4923-865F-04EAA98B9D22}" type="pres">
      <dgm:prSet presAssocID="{1F52F32F-6F96-485F-8CB1-BA0DA392CD16}" presName="connectorText" presStyleLbl="sibTrans2D1" presStyleIdx="2" presStyleCnt="3"/>
      <dgm:spPr/>
      <dgm:t>
        <a:bodyPr/>
        <a:lstStyle/>
        <a:p>
          <a:endParaRPr lang="ru-RU"/>
        </a:p>
      </dgm:t>
    </dgm:pt>
  </dgm:ptLst>
  <dgm:cxnLst>
    <dgm:cxn modelId="{F957860B-7607-467F-A494-820EF117AB56}" type="presOf" srcId="{99E6008A-AE0E-4162-8256-8AC73050BDBA}" destId="{5B0277A1-ED7B-4A59-8935-FC29FF9670CD}" srcOrd="0" destOrd="0" presId="urn:microsoft.com/office/officeart/2005/8/layout/cycle7"/>
    <dgm:cxn modelId="{B09B2188-BC4B-4EC7-AE8E-56A03135898B}" type="presOf" srcId="{1F52F32F-6F96-485F-8CB1-BA0DA392CD16}" destId="{8ADE7A48-0AA2-4923-865F-04EAA98B9D22}" srcOrd="1" destOrd="0" presId="urn:microsoft.com/office/officeart/2005/8/layout/cycle7"/>
    <dgm:cxn modelId="{8F247017-1684-432B-BAF4-A3A9ED0F9B31}" type="presOf" srcId="{CB95A87B-3C95-47AB-8126-0EEB6DD3B673}" destId="{062C2FEE-8D11-46AF-988B-B2A890A6DBF0}" srcOrd="1" destOrd="0" presId="urn:microsoft.com/office/officeart/2005/8/layout/cycle7"/>
    <dgm:cxn modelId="{72A7D02B-C696-43C4-8DA4-1D20F681EB60}" type="presOf" srcId="{1F52F32F-6F96-485F-8CB1-BA0DA392CD16}" destId="{F2A7B2E0-83CA-4506-805C-C8DC943FC1FE}" srcOrd="0" destOrd="0" presId="urn:microsoft.com/office/officeart/2005/8/layout/cycle7"/>
    <dgm:cxn modelId="{3D323BB9-DD1A-418A-AA0A-4767A925CE88}" type="presOf" srcId="{CB95A87B-3C95-47AB-8126-0EEB6DD3B673}" destId="{5828A616-A62C-4046-8B13-58F7212A149E}" srcOrd="0" destOrd="0" presId="urn:microsoft.com/office/officeart/2005/8/layout/cycle7"/>
    <dgm:cxn modelId="{15F398FB-2656-46A8-9B6F-0689A6210002}" srcId="{273E8F71-2C7F-43AB-852D-BADB8EAAA54B}" destId="{99E6008A-AE0E-4162-8256-8AC73050BDBA}" srcOrd="2" destOrd="0" parTransId="{DE7901D8-BD32-4A50-BFB6-64909EDAD831}" sibTransId="{1F52F32F-6F96-485F-8CB1-BA0DA392CD16}"/>
    <dgm:cxn modelId="{7B671891-00F8-409E-80A3-0B4C4268A669}" srcId="{273E8F71-2C7F-43AB-852D-BADB8EAAA54B}" destId="{DDA71BBA-5261-4406-B297-BB692161BE86}" srcOrd="0" destOrd="0" parTransId="{52BDF81A-AA53-4569-83AC-675E522E011F}" sibTransId="{CB95A87B-3C95-47AB-8126-0EEB6DD3B673}"/>
    <dgm:cxn modelId="{B1AAE716-EE0A-493F-BCBE-24D7832F45FF}" type="presOf" srcId="{325FD20C-87B6-4E9B-B3B5-BF84FCB1A071}" destId="{7DED6EA9-CC9A-49A3-84E5-2FD0BB04BF28}" srcOrd="0" destOrd="0" presId="urn:microsoft.com/office/officeart/2005/8/layout/cycle7"/>
    <dgm:cxn modelId="{F3244C75-1A62-449F-9FDE-BCB7DA208F17}" type="presOf" srcId="{DDA71BBA-5261-4406-B297-BB692161BE86}" destId="{01841256-D2B8-4793-A04C-E7E6DD89AF28}" srcOrd="0" destOrd="0" presId="urn:microsoft.com/office/officeart/2005/8/layout/cycle7"/>
    <dgm:cxn modelId="{8A5A9E01-172C-4C23-B7FF-CF7586375F78}" type="presOf" srcId="{273E8F71-2C7F-43AB-852D-BADB8EAAA54B}" destId="{AFCEF9B8-BFBF-454A-A739-07F98086E10F}" srcOrd="0" destOrd="0" presId="urn:microsoft.com/office/officeart/2005/8/layout/cycle7"/>
    <dgm:cxn modelId="{79BCE192-13E7-46BF-B111-B9B2D5E43128}" type="presOf" srcId="{7CCFCCF4-8475-475A-BCAD-E3FE49631D8E}" destId="{AF4DA8E0-C9CD-49A7-8292-20CCA3FC1E78}" srcOrd="0" destOrd="0" presId="urn:microsoft.com/office/officeart/2005/8/layout/cycle7"/>
    <dgm:cxn modelId="{850F1BC4-890C-404C-AAA7-FAF97E8F8E00}" srcId="{273E8F71-2C7F-43AB-852D-BADB8EAAA54B}" destId="{7CCFCCF4-8475-475A-BCAD-E3FE49631D8E}" srcOrd="1" destOrd="0" parTransId="{29B66BD4-F70E-4C8F-ADFA-47389E9F1D2C}" sibTransId="{325FD20C-87B6-4E9B-B3B5-BF84FCB1A071}"/>
    <dgm:cxn modelId="{DDB9F352-0A93-4673-9540-45D5C3B626A7}" type="presOf" srcId="{325FD20C-87B6-4E9B-B3B5-BF84FCB1A071}" destId="{AF7097ED-F0BF-4733-956D-78AA8A81F1F8}" srcOrd="1" destOrd="0" presId="urn:microsoft.com/office/officeart/2005/8/layout/cycle7"/>
    <dgm:cxn modelId="{89EAA110-8BF3-4B0E-8110-B0CD1F43F727}" type="presParOf" srcId="{AFCEF9B8-BFBF-454A-A739-07F98086E10F}" destId="{01841256-D2B8-4793-A04C-E7E6DD89AF28}" srcOrd="0" destOrd="0" presId="urn:microsoft.com/office/officeart/2005/8/layout/cycle7"/>
    <dgm:cxn modelId="{F152985C-7706-4A64-8CE0-31459458C6C9}" type="presParOf" srcId="{AFCEF9B8-BFBF-454A-A739-07F98086E10F}" destId="{5828A616-A62C-4046-8B13-58F7212A149E}" srcOrd="1" destOrd="0" presId="urn:microsoft.com/office/officeart/2005/8/layout/cycle7"/>
    <dgm:cxn modelId="{4AF53500-3B7B-492A-B621-644149E4EC24}" type="presParOf" srcId="{5828A616-A62C-4046-8B13-58F7212A149E}" destId="{062C2FEE-8D11-46AF-988B-B2A890A6DBF0}" srcOrd="0" destOrd="0" presId="urn:microsoft.com/office/officeart/2005/8/layout/cycle7"/>
    <dgm:cxn modelId="{1698E0EE-2FA5-4251-9686-7E826A3B4037}" type="presParOf" srcId="{AFCEF9B8-BFBF-454A-A739-07F98086E10F}" destId="{AF4DA8E0-C9CD-49A7-8292-20CCA3FC1E78}" srcOrd="2" destOrd="0" presId="urn:microsoft.com/office/officeart/2005/8/layout/cycle7"/>
    <dgm:cxn modelId="{6279B0F2-7809-42F5-BD1F-84E9672DBE3A}" type="presParOf" srcId="{AFCEF9B8-BFBF-454A-A739-07F98086E10F}" destId="{7DED6EA9-CC9A-49A3-84E5-2FD0BB04BF28}" srcOrd="3" destOrd="0" presId="urn:microsoft.com/office/officeart/2005/8/layout/cycle7"/>
    <dgm:cxn modelId="{E98B014E-441F-4F8B-AB41-9C59DC88EE7B}" type="presParOf" srcId="{7DED6EA9-CC9A-49A3-84E5-2FD0BB04BF28}" destId="{AF7097ED-F0BF-4733-956D-78AA8A81F1F8}" srcOrd="0" destOrd="0" presId="urn:microsoft.com/office/officeart/2005/8/layout/cycle7"/>
    <dgm:cxn modelId="{053869E9-A353-46F9-8ED8-B0297F320674}" type="presParOf" srcId="{AFCEF9B8-BFBF-454A-A739-07F98086E10F}" destId="{5B0277A1-ED7B-4A59-8935-FC29FF9670CD}" srcOrd="4" destOrd="0" presId="urn:microsoft.com/office/officeart/2005/8/layout/cycle7"/>
    <dgm:cxn modelId="{1C133B93-72DD-4AE5-A620-7ED2621984CB}" type="presParOf" srcId="{AFCEF9B8-BFBF-454A-A739-07F98086E10F}" destId="{F2A7B2E0-83CA-4506-805C-C8DC943FC1FE}" srcOrd="5" destOrd="0" presId="urn:microsoft.com/office/officeart/2005/8/layout/cycle7"/>
    <dgm:cxn modelId="{7452F7CF-FE5C-4A0A-A267-FE0F187F76DF}" type="presParOf" srcId="{F2A7B2E0-83CA-4506-805C-C8DC943FC1FE}" destId="{8ADE7A48-0AA2-4923-865F-04EAA98B9D22}" srcOrd="0" destOrd="0" presId="urn:microsoft.com/office/officeart/2005/8/layout/cycle7"/>
  </dgm:cxnLst>
  <dgm:bg>
    <a:blipFill>
      <a:blip xmlns:r="http://schemas.openxmlformats.org/officeDocument/2006/relationships" r:embed="rId1"/>
      <a:stretch>
        <a:fillRect/>
      </a:stretch>
    </a:blip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841256-D2B8-4793-A04C-E7E6DD89AF28}">
      <dsp:nvSpPr>
        <dsp:cNvPr id="0" name=""/>
        <dsp:cNvSpPr/>
      </dsp:nvSpPr>
      <dsp:spPr>
        <a:xfrm>
          <a:off x="1547668" y="124428"/>
          <a:ext cx="6480716" cy="2341003"/>
        </a:xfrm>
        <a:prstGeom prst="roundRect">
          <a:avLst>
            <a:gd name="adj" fmla="val 1000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kern="1200" smtClean="0"/>
            <a:t>Yog-moy sanoatida qayta ishlanayotgan barcha moyli urug‘lar zavodlarga tug‘ridan-tug‘ri shirkat va jamoa xo‘jaliklaridan olib kelinadi. Faqatgina paxta chigiti bundan mustasnodir.  Chigit yog‘ zavodlariga paxta tozalash zavodlaridan etkazib beriladi. Moyli urug‘lar avtomabil va temiryul transporti yordamida tashiladi. Keltirilgan xar bir aloxida miqdor urug‘lar o‘zining mahsus sifat belgilariga ega. Bular: namlik, ifloslik, moyliligi, hamda  paxta chigiti uchun esa, qobiq ustidagi qalta momig‘i bilan belgilanadi</a:t>
          </a:r>
          <a:endParaRPr lang="ru-RU" sz="1700" kern="1200"/>
        </a:p>
      </dsp:txBody>
      <dsp:txXfrm>
        <a:off x="1616234" y="192994"/>
        <a:ext cx="6343584" cy="2203871"/>
      </dsp:txXfrm>
    </dsp:sp>
    <dsp:sp modelId="{5828A616-A62C-4046-8B13-58F7212A149E}">
      <dsp:nvSpPr>
        <dsp:cNvPr id="0" name=""/>
        <dsp:cNvSpPr/>
      </dsp:nvSpPr>
      <dsp:spPr>
        <a:xfrm rot="3391978">
          <a:off x="7926919" y="2386359"/>
          <a:ext cx="932115" cy="603200"/>
        </a:xfrm>
        <a:prstGeom prst="lef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ru-RU" sz="1200" kern="1200"/>
        </a:p>
      </dsp:txBody>
      <dsp:txXfrm>
        <a:off x="8107879" y="2506999"/>
        <a:ext cx="570195" cy="361920"/>
      </dsp:txXfrm>
    </dsp:sp>
    <dsp:sp modelId="{AF4DA8E0-C9CD-49A7-8292-20CCA3FC1E78}">
      <dsp:nvSpPr>
        <dsp:cNvPr id="0" name=""/>
        <dsp:cNvSpPr/>
      </dsp:nvSpPr>
      <dsp:spPr>
        <a:xfrm>
          <a:off x="5436082" y="3140958"/>
          <a:ext cx="3446859" cy="3482758"/>
        </a:xfrm>
        <a:prstGeom prst="roundRect">
          <a:avLst>
            <a:gd name="adj" fmla="val 1000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smtClean="0"/>
            <a:t>Albatta ekstraksiya bilan olingan o‘simlik moyining sifati presslash usuli bilan olinganga nisbatan pastroqdir, chunki ekstraksion moy tarkibiga lipidlardan tashqari organizm uchun foydasiz bo‘lgan turli organik moddalar erib o‘tgan bo‘ladi. Imkoniyat boricha ekstraksiya usuli bilan olingan o‘simlik moylari texnikada ishlatilishi lozim</a:t>
          </a:r>
          <a:endParaRPr lang="ru-RU" sz="1600" kern="1200"/>
        </a:p>
      </dsp:txBody>
      <dsp:txXfrm>
        <a:off x="5537037" y="3241913"/>
        <a:ext cx="3244949" cy="3280848"/>
      </dsp:txXfrm>
    </dsp:sp>
    <dsp:sp modelId="{7DED6EA9-CC9A-49A3-84E5-2FD0BB04BF28}">
      <dsp:nvSpPr>
        <dsp:cNvPr id="0" name=""/>
        <dsp:cNvSpPr/>
      </dsp:nvSpPr>
      <dsp:spPr>
        <a:xfrm rot="10741921">
          <a:off x="3841525" y="4624536"/>
          <a:ext cx="1451415" cy="603200"/>
        </a:xfrm>
        <a:prstGeom prst="lef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ru-RU" sz="1200" kern="1200"/>
        </a:p>
      </dsp:txBody>
      <dsp:txXfrm rot="10800000">
        <a:off x="4022485" y="4745176"/>
        <a:ext cx="1089495" cy="361920"/>
      </dsp:txXfrm>
    </dsp:sp>
    <dsp:sp modelId="{5B0277A1-ED7B-4A59-8935-FC29FF9670CD}">
      <dsp:nvSpPr>
        <dsp:cNvPr id="0" name=""/>
        <dsp:cNvSpPr/>
      </dsp:nvSpPr>
      <dsp:spPr>
        <a:xfrm>
          <a:off x="251524" y="3357003"/>
          <a:ext cx="3446859" cy="3225863"/>
        </a:xfrm>
        <a:prstGeom prst="roundRect">
          <a:avLst>
            <a:gd name="adj" fmla="val 10000"/>
          </a:avLst>
        </a:prstGeom>
        <a:solidFill>
          <a:schemeClr val="lt1">
            <a:hueOff val="0"/>
            <a:satOff val="0"/>
            <a:lumOff val="0"/>
            <a:alphaOff val="0"/>
          </a:schemeClr>
        </a:solidFill>
        <a:ln w="25400" cap="flat" cmpd="sng" algn="ctr">
          <a:solidFill>
            <a:schemeClr val="accent2">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kern="1200" smtClean="0"/>
            <a:t>Ma’lumki, o‘simlik moylari organik moddalardan tashkil topgan bo‘lib, ko‘pchilik organik erituvchilarda yaxshi eriydi. Kunjaradan moyni organik erituvchilar yordamida eritib olish iqtisodiy jixatdan zarur xisoblanadi, chunki presslash yo‘li bilan olinayotgan o‘simlik moylari miqdori xalq iste’moli talablariga etarliycha emas</a:t>
          </a:r>
          <a:endParaRPr lang="ru-RU" sz="1500" kern="1200"/>
        </a:p>
      </dsp:txBody>
      <dsp:txXfrm>
        <a:off x="346006" y="3451485"/>
        <a:ext cx="3257895" cy="3036899"/>
      </dsp:txXfrm>
    </dsp:sp>
    <dsp:sp modelId="{F2A7B2E0-83CA-4506-805C-C8DC943FC1FE}">
      <dsp:nvSpPr>
        <dsp:cNvPr id="0" name=""/>
        <dsp:cNvSpPr/>
      </dsp:nvSpPr>
      <dsp:spPr>
        <a:xfrm rot="18445959">
          <a:off x="429277" y="2215154"/>
          <a:ext cx="1049288" cy="603200"/>
        </a:xfrm>
        <a:prstGeom prst="lef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33400">
            <a:lnSpc>
              <a:spcPct val="90000"/>
            </a:lnSpc>
            <a:spcBef>
              <a:spcPct val="0"/>
            </a:spcBef>
            <a:spcAft>
              <a:spcPct val="35000"/>
            </a:spcAft>
          </a:pPr>
          <a:endParaRPr lang="ru-RU" sz="1200" kern="1200"/>
        </a:p>
      </dsp:txBody>
      <dsp:txXfrm>
        <a:off x="610237" y="2335794"/>
        <a:ext cx="687368" cy="361920"/>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19.09.2020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19.09.2020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19.09.2020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19.09.2020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19.09.2020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19.09.2020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19.09.2020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19.09.2020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19.09.2020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19.09.2020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19.09.2020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19.09.2020</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323528" y="116632"/>
            <a:ext cx="8712968" cy="1569660"/>
          </a:xfrm>
          <a:prstGeom prst="rect">
            <a:avLst/>
          </a:prstGeom>
        </p:spPr>
        <p:txBody>
          <a:bodyPr wrap="square">
            <a:spAutoFit/>
          </a:bodyPr>
          <a:lstStyle/>
          <a:p>
            <a:pPr algn="ctr"/>
            <a:r>
              <a:rPr lang="en-US" sz="3200" b="1" dirty="0">
                <a:solidFill>
                  <a:srgbClr val="00B050"/>
                </a:solidFill>
                <a:latin typeface="SimSun" pitchFamily="2" charset="-122"/>
                <a:ea typeface="SimSun" pitchFamily="2" charset="-122"/>
              </a:rPr>
              <a:t>O‘SIMLIK MOYLARINI ISHLAB CHIQARISH TEXNOLOGIYASI. O‘SIMLIK MOYLARINI QAYTA ISHLASH XOM ASHYOLARI VA TEXNOLOGIYASI</a:t>
            </a:r>
            <a:endParaRPr lang="ru-RU" sz="3200" dirty="0">
              <a:solidFill>
                <a:srgbClr val="00B050"/>
              </a:solidFill>
              <a:ea typeface="SimSun" pitchFamily="2" charset="-122"/>
            </a:endParaRPr>
          </a:p>
        </p:txBody>
      </p:sp>
      <p:sp>
        <p:nvSpPr>
          <p:cNvPr id="9" name="Выноска 1 8"/>
          <p:cNvSpPr/>
          <p:nvPr/>
        </p:nvSpPr>
        <p:spPr>
          <a:xfrm>
            <a:off x="3419872" y="1844824"/>
            <a:ext cx="5400600" cy="4104456"/>
          </a:xfrm>
          <a:prstGeom prst="borderCallout1">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a:solidFill>
                  <a:schemeClr val="tx1"/>
                </a:solidFill>
              </a:rPr>
              <a:t>Yog</a:t>
            </a:r>
            <a:r>
              <a:rPr lang="en-US" sz="2000" dirty="0">
                <a:solidFill>
                  <a:schemeClr val="tx1"/>
                </a:solidFill>
              </a:rPr>
              <a:t>‘-</a:t>
            </a:r>
            <a:r>
              <a:rPr lang="en-US" sz="2000" dirty="0" err="1">
                <a:solidFill>
                  <a:schemeClr val="tx1"/>
                </a:solidFill>
              </a:rPr>
              <a:t>moy</a:t>
            </a:r>
            <a:r>
              <a:rPr lang="en-US" sz="2000" dirty="0">
                <a:solidFill>
                  <a:schemeClr val="tx1"/>
                </a:solidFill>
              </a:rPr>
              <a:t> </a:t>
            </a:r>
            <a:r>
              <a:rPr lang="en-US" sz="2000" dirty="0" err="1">
                <a:solidFill>
                  <a:schemeClr val="tx1"/>
                </a:solidFill>
              </a:rPr>
              <a:t>sanoati</a:t>
            </a:r>
            <a:r>
              <a:rPr lang="en-US" sz="2000" dirty="0">
                <a:solidFill>
                  <a:schemeClr val="tx1"/>
                </a:solidFill>
              </a:rPr>
              <a:t> </a:t>
            </a:r>
            <a:r>
              <a:rPr lang="en-US" sz="2000" dirty="0" err="1">
                <a:solidFill>
                  <a:schemeClr val="tx1"/>
                </a:solidFill>
              </a:rPr>
              <a:t>respublika</a:t>
            </a:r>
            <a:r>
              <a:rPr lang="en-US" sz="2000" dirty="0">
                <a:solidFill>
                  <a:schemeClr val="tx1"/>
                </a:solidFill>
              </a:rPr>
              <a:t> </a:t>
            </a:r>
            <a:r>
              <a:rPr lang="en-US" sz="2000" dirty="0" err="1">
                <a:solidFill>
                  <a:schemeClr val="tx1"/>
                </a:solidFill>
              </a:rPr>
              <a:t>oziq-ovqat</a:t>
            </a:r>
            <a:r>
              <a:rPr lang="en-US" sz="2000" dirty="0">
                <a:solidFill>
                  <a:schemeClr val="tx1"/>
                </a:solidFill>
              </a:rPr>
              <a:t> </a:t>
            </a:r>
            <a:r>
              <a:rPr lang="en-US" sz="2000" dirty="0" err="1">
                <a:solidFill>
                  <a:schemeClr val="tx1"/>
                </a:solidFill>
              </a:rPr>
              <a:t>sanoatining</a:t>
            </a:r>
            <a:r>
              <a:rPr lang="en-US" sz="2000" dirty="0">
                <a:solidFill>
                  <a:schemeClr val="tx1"/>
                </a:solidFill>
              </a:rPr>
              <a:t> </a:t>
            </a:r>
            <a:r>
              <a:rPr lang="en-US" sz="2000" dirty="0" err="1">
                <a:solidFill>
                  <a:schemeClr val="tx1"/>
                </a:solidFill>
              </a:rPr>
              <a:t>etakchi</a:t>
            </a:r>
            <a:r>
              <a:rPr lang="en-US" sz="2000" dirty="0">
                <a:solidFill>
                  <a:schemeClr val="tx1"/>
                </a:solidFill>
              </a:rPr>
              <a:t> </a:t>
            </a:r>
            <a:r>
              <a:rPr lang="en-US" sz="2000" dirty="0" err="1">
                <a:solidFill>
                  <a:schemeClr val="tx1"/>
                </a:solidFill>
              </a:rPr>
              <a:t>tarmoq-laridan</a:t>
            </a:r>
            <a:r>
              <a:rPr lang="en-US" sz="2000" dirty="0">
                <a:solidFill>
                  <a:schemeClr val="tx1"/>
                </a:solidFill>
              </a:rPr>
              <a:t> </a:t>
            </a:r>
            <a:r>
              <a:rPr lang="en-US" sz="2000" dirty="0" err="1">
                <a:solidFill>
                  <a:schemeClr val="tx1"/>
                </a:solidFill>
              </a:rPr>
              <a:t>biridir</a:t>
            </a:r>
            <a:r>
              <a:rPr lang="en-US" sz="2000" dirty="0">
                <a:solidFill>
                  <a:schemeClr val="tx1"/>
                </a:solidFill>
              </a:rPr>
              <a:t>. </a:t>
            </a:r>
            <a:r>
              <a:rPr lang="en-US" sz="2000" dirty="0" err="1">
                <a:solidFill>
                  <a:schemeClr val="tx1"/>
                </a:solidFill>
              </a:rPr>
              <a:t>O‘zbekistonda</a:t>
            </a:r>
            <a:r>
              <a:rPr lang="en-US" sz="2000" dirty="0">
                <a:solidFill>
                  <a:schemeClr val="tx1"/>
                </a:solidFill>
              </a:rPr>
              <a:t> </a:t>
            </a:r>
            <a:r>
              <a:rPr lang="en-US" sz="2000" dirty="0" err="1">
                <a:solidFill>
                  <a:schemeClr val="tx1"/>
                </a:solidFill>
              </a:rPr>
              <a:t>qadimdan</a:t>
            </a:r>
            <a:r>
              <a:rPr lang="en-US" sz="2000" dirty="0">
                <a:solidFill>
                  <a:schemeClr val="tx1"/>
                </a:solidFill>
              </a:rPr>
              <a:t> </a:t>
            </a:r>
            <a:r>
              <a:rPr lang="en-US" sz="2000" dirty="0" err="1">
                <a:solidFill>
                  <a:schemeClr val="tx1"/>
                </a:solidFill>
              </a:rPr>
              <a:t>o‘simlik</a:t>
            </a:r>
            <a:r>
              <a:rPr lang="en-US" sz="2000" dirty="0">
                <a:solidFill>
                  <a:schemeClr val="tx1"/>
                </a:solidFill>
              </a:rPr>
              <a:t> </a:t>
            </a:r>
            <a:r>
              <a:rPr lang="en-US" sz="2000" dirty="0" err="1">
                <a:solidFill>
                  <a:schemeClr val="tx1"/>
                </a:solidFill>
              </a:rPr>
              <a:t>moyi</a:t>
            </a:r>
            <a:r>
              <a:rPr lang="en-US" sz="2000" dirty="0">
                <a:solidFill>
                  <a:schemeClr val="tx1"/>
                </a:solidFill>
              </a:rPr>
              <a:t>  </a:t>
            </a:r>
            <a:r>
              <a:rPr lang="en-US" sz="2000" dirty="0" err="1">
                <a:solidFill>
                  <a:schemeClr val="tx1"/>
                </a:solidFill>
              </a:rPr>
              <a:t>kunjut</a:t>
            </a:r>
            <a:r>
              <a:rPr lang="en-US" sz="2000" dirty="0">
                <a:solidFill>
                  <a:schemeClr val="tx1"/>
                </a:solidFill>
              </a:rPr>
              <a:t>, </a:t>
            </a:r>
            <a:r>
              <a:rPr lang="en-US" sz="2000" dirty="0" err="1">
                <a:solidFill>
                  <a:schemeClr val="tx1"/>
                </a:solidFill>
              </a:rPr>
              <a:t>zig‘ir</a:t>
            </a:r>
            <a:r>
              <a:rPr lang="en-US" sz="2000" dirty="0">
                <a:solidFill>
                  <a:schemeClr val="tx1"/>
                </a:solidFill>
              </a:rPr>
              <a:t>, </a:t>
            </a:r>
            <a:r>
              <a:rPr lang="en-US" sz="2000" dirty="0" err="1">
                <a:solidFill>
                  <a:schemeClr val="tx1"/>
                </a:solidFill>
              </a:rPr>
              <a:t>indov</a:t>
            </a:r>
            <a:r>
              <a:rPr lang="en-US" sz="2000" dirty="0">
                <a:solidFill>
                  <a:schemeClr val="tx1"/>
                </a:solidFill>
              </a:rPr>
              <a:t>, </a:t>
            </a:r>
            <a:r>
              <a:rPr lang="en-US" sz="2000" dirty="0" err="1">
                <a:solidFill>
                  <a:schemeClr val="tx1"/>
                </a:solidFill>
              </a:rPr>
              <a:t>maxsar</a:t>
            </a:r>
            <a:r>
              <a:rPr lang="en-US" sz="2000" dirty="0">
                <a:solidFill>
                  <a:schemeClr val="tx1"/>
                </a:solidFill>
              </a:rPr>
              <a:t> </a:t>
            </a:r>
            <a:r>
              <a:rPr lang="en-US" sz="2000" dirty="0" err="1">
                <a:solidFill>
                  <a:schemeClr val="tx1"/>
                </a:solidFill>
              </a:rPr>
              <a:t>urug‘i</a:t>
            </a:r>
            <a:r>
              <a:rPr lang="en-US" sz="2000" dirty="0">
                <a:solidFill>
                  <a:schemeClr val="tx1"/>
                </a:solidFill>
              </a:rPr>
              <a:t>, </a:t>
            </a:r>
            <a:r>
              <a:rPr lang="en-US" sz="2000" dirty="0" err="1">
                <a:solidFill>
                  <a:schemeClr val="tx1"/>
                </a:solidFill>
              </a:rPr>
              <a:t>paxta</a:t>
            </a:r>
            <a:r>
              <a:rPr lang="en-US" sz="2000" dirty="0">
                <a:solidFill>
                  <a:schemeClr val="tx1"/>
                </a:solidFill>
              </a:rPr>
              <a:t> </a:t>
            </a:r>
            <a:r>
              <a:rPr lang="en-US" sz="2000" dirty="0" err="1">
                <a:solidFill>
                  <a:schemeClr val="tx1"/>
                </a:solidFill>
              </a:rPr>
              <a:t>chigiti</a:t>
            </a:r>
            <a:r>
              <a:rPr lang="en-US" sz="2000" dirty="0">
                <a:solidFill>
                  <a:schemeClr val="tx1"/>
                </a:solidFill>
              </a:rPr>
              <a:t>, </a:t>
            </a:r>
            <a:r>
              <a:rPr lang="en-US" sz="2000" dirty="0" err="1">
                <a:solidFill>
                  <a:schemeClr val="tx1"/>
                </a:solidFill>
              </a:rPr>
              <a:t>poliz</a:t>
            </a:r>
            <a:r>
              <a:rPr lang="en-US" sz="2000" dirty="0">
                <a:solidFill>
                  <a:schemeClr val="tx1"/>
                </a:solidFill>
              </a:rPr>
              <a:t> </a:t>
            </a:r>
            <a:r>
              <a:rPr lang="en-US" sz="2000" dirty="0" err="1">
                <a:solidFill>
                  <a:schemeClr val="tx1"/>
                </a:solidFill>
              </a:rPr>
              <a:t>ekinlari</a:t>
            </a:r>
            <a:r>
              <a:rPr lang="en-US" sz="2000" dirty="0">
                <a:solidFill>
                  <a:schemeClr val="tx1"/>
                </a:solidFill>
              </a:rPr>
              <a:t> </a:t>
            </a:r>
            <a:r>
              <a:rPr lang="en-US" sz="2000" dirty="0" err="1">
                <a:solidFill>
                  <a:schemeClr val="tx1"/>
                </a:solidFill>
              </a:rPr>
              <a:t>urug‘laridan</a:t>
            </a:r>
            <a:r>
              <a:rPr lang="en-US" sz="2000" dirty="0">
                <a:solidFill>
                  <a:schemeClr val="tx1"/>
                </a:solidFill>
              </a:rPr>
              <a:t> </a:t>
            </a:r>
            <a:r>
              <a:rPr lang="en-US" sz="2000" dirty="0" err="1">
                <a:solidFill>
                  <a:schemeClr val="tx1"/>
                </a:solidFill>
              </a:rPr>
              <a:t>juvozlarda</a:t>
            </a:r>
            <a:r>
              <a:rPr lang="en-US" sz="2000" dirty="0">
                <a:solidFill>
                  <a:schemeClr val="tx1"/>
                </a:solidFill>
              </a:rPr>
              <a:t> </a:t>
            </a:r>
            <a:r>
              <a:rPr lang="en-US" sz="2000" dirty="0" err="1">
                <a:solidFill>
                  <a:schemeClr val="tx1"/>
                </a:solidFill>
              </a:rPr>
              <a:t>olingan</a:t>
            </a:r>
            <a:r>
              <a:rPr lang="en-US" sz="2000" dirty="0">
                <a:solidFill>
                  <a:schemeClr val="tx1"/>
                </a:solidFill>
              </a:rPr>
              <a:t>. </a:t>
            </a:r>
            <a:r>
              <a:rPr lang="en-US" sz="2000" dirty="0" err="1">
                <a:solidFill>
                  <a:schemeClr val="tx1"/>
                </a:solidFill>
              </a:rPr>
              <a:t>Respublikada</a:t>
            </a:r>
            <a:r>
              <a:rPr lang="en-US" sz="2000" dirty="0">
                <a:solidFill>
                  <a:schemeClr val="tx1"/>
                </a:solidFill>
              </a:rPr>
              <a:t> </a:t>
            </a:r>
            <a:r>
              <a:rPr lang="en-US" sz="2000" dirty="0" err="1">
                <a:solidFill>
                  <a:schemeClr val="tx1"/>
                </a:solidFill>
              </a:rPr>
              <a:t>yillik</a:t>
            </a:r>
            <a:r>
              <a:rPr lang="en-US" sz="2000" dirty="0">
                <a:solidFill>
                  <a:schemeClr val="tx1"/>
                </a:solidFill>
              </a:rPr>
              <a:t> </a:t>
            </a:r>
            <a:r>
              <a:rPr lang="en-US" sz="2000" dirty="0" err="1">
                <a:solidFill>
                  <a:schemeClr val="tx1"/>
                </a:solidFill>
              </a:rPr>
              <a:t>kuvvati</a:t>
            </a:r>
            <a:r>
              <a:rPr lang="en-US" sz="2000" dirty="0">
                <a:solidFill>
                  <a:schemeClr val="tx1"/>
                </a:solidFill>
              </a:rPr>
              <a:t> 3,5 </a:t>
            </a:r>
            <a:r>
              <a:rPr lang="en-US" sz="2000" dirty="0" err="1">
                <a:solidFill>
                  <a:schemeClr val="tx1"/>
                </a:solidFill>
              </a:rPr>
              <a:t>mln</a:t>
            </a:r>
            <a:r>
              <a:rPr lang="en-US" sz="2000" dirty="0">
                <a:solidFill>
                  <a:schemeClr val="tx1"/>
                </a:solidFill>
              </a:rPr>
              <a:t>. </a:t>
            </a:r>
            <a:r>
              <a:rPr lang="en-US" sz="2000" dirty="0" err="1">
                <a:solidFill>
                  <a:schemeClr val="tx1"/>
                </a:solidFill>
              </a:rPr>
              <a:t>tonna</a:t>
            </a:r>
            <a:r>
              <a:rPr lang="en-US" sz="2000" dirty="0">
                <a:solidFill>
                  <a:schemeClr val="tx1"/>
                </a:solidFill>
              </a:rPr>
              <a:t> </a:t>
            </a:r>
            <a:r>
              <a:rPr lang="en-US" sz="2000" dirty="0" err="1">
                <a:solidFill>
                  <a:schemeClr val="tx1"/>
                </a:solidFill>
              </a:rPr>
              <a:t>moyli</a:t>
            </a:r>
            <a:r>
              <a:rPr lang="en-US" sz="2000" dirty="0">
                <a:solidFill>
                  <a:schemeClr val="tx1"/>
                </a:solidFill>
              </a:rPr>
              <a:t> </a:t>
            </a:r>
            <a:r>
              <a:rPr lang="en-US" sz="2000" dirty="0" err="1">
                <a:solidFill>
                  <a:schemeClr val="tx1"/>
                </a:solidFill>
              </a:rPr>
              <a:t>o‘simlik</a:t>
            </a:r>
            <a:r>
              <a:rPr lang="en-US" sz="2000" dirty="0">
                <a:solidFill>
                  <a:schemeClr val="tx1"/>
                </a:solidFill>
              </a:rPr>
              <a:t> </a:t>
            </a:r>
            <a:r>
              <a:rPr lang="en-US" sz="2000" dirty="0" err="1">
                <a:solidFill>
                  <a:schemeClr val="tx1"/>
                </a:solidFill>
              </a:rPr>
              <a:t>urug‘larini</a:t>
            </a:r>
            <a:r>
              <a:rPr lang="en-US" sz="2000" dirty="0">
                <a:solidFill>
                  <a:schemeClr val="tx1"/>
                </a:solidFill>
              </a:rPr>
              <a:t> </a:t>
            </a:r>
            <a:r>
              <a:rPr lang="en-US" sz="2000" dirty="0" err="1">
                <a:solidFill>
                  <a:schemeClr val="tx1"/>
                </a:solidFill>
              </a:rPr>
              <a:t>qayta</a:t>
            </a:r>
            <a:r>
              <a:rPr lang="en-US" sz="2000" dirty="0">
                <a:solidFill>
                  <a:schemeClr val="tx1"/>
                </a:solidFill>
              </a:rPr>
              <a:t> </a:t>
            </a:r>
            <a:r>
              <a:rPr lang="en-US" sz="2000" dirty="0" err="1">
                <a:solidFill>
                  <a:schemeClr val="tx1"/>
                </a:solidFill>
              </a:rPr>
              <a:t>ishlaydigan</a:t>
            </a:r>
            <a:r>
              <a:rPr lang="en-US" sz="2000" dirty="0">
                <a:solidFill>
                  <a:schemeClr val="tx1"/>
                </a:solidFill>
              </a:rPr>
              <a:t> </a:t>
            </a:r>
            <a:r>
              <a:rPr lang="en-US" sz="2000" dirty="0" err="1">
                <a:solidFill>
                  <a:schemeClr val="tx1"/>
                </a:solidFill>
              </a:rPr>
              <a:t>korxonalar</a:t>
            </a:r>
            <a:r>
              <a:rPr lang="en-US" sz="2000" dirty="0">
                <a:solidFill>
                  <a:schemeClr val="tx1"/>
                </a:solidFill>
              </a:rPr>
              <a:t> </a:t>
            </a:r>
            <a:r>
              <a:rPr lang="en-US" sz="2000" dirty="0" err="1">
                <a:solidFill>
                  <a:schemeClr val="tx1"/>
                </a:solidFill>
              </a:rPr>
              <a:t>ishlab</a:t>
            </a:r>
            <a:r>
              <a:rPr lang="en-US" sz="2000" dirty="0">
                <a:solidFill>
                  <a:schemeClr val="tx1"/>
                </a:solidFill>
              </a:rPr>
              <a:t> </a:t>
            </a:r>
            <a:r>
              <a:rPr lang="en-US" sz="2000" dirty="0" err="1">
                <a:solidFill>
                  <a:schemeClr val="tx1"/>
                </a:solidFill>
              </a:rPr>
              <a:t>turibdi</a:t>
            </a:r>
            <a:r>
              <a:rPr lang="en-US" sz="2000" dirty="0">
                <a:solidFill>
                  <a:schemeClr val="tx1"/>
                </a:solidFill>
              </a:rPr>
              <a:t>. </a:t>
            </a:r>
            <a:r>
              <a:rPr lang="en-US" sz="2000" dirty="0" err="1">
                <a:solidFill>
                  <a:schemeClr val="tx1"/>
                </a:solidFill>
              </a:rPr>
              <a:t>Sanoatning</a:t>
            </a:r>
            <a:r>
              <a:rPr lang="en-US" sz="2000" dirty="0">
                <a:solidFill>
                  <a:schemeClr val="tx1"/>
                </a:solidFill>
              </a:rPr>
              <a:t> </a:t>
            </a:r>
            <a:r>
              <a:rPr lang="en-US" sz="2000" dirty="0" err="1">
                <a:solidFill>
                  <a:schemeClr val="tx1"/>
                </a:solidFill>
              </a:rPr>
              <a:t>bu</a:t>
            </a:r>
            <a:r>
              <a:rPr lang="en-US" sz="2000" dirty="0">
                <a:solidFill>
                  <a:schemeClr val="tx1"/>
                </a:solidFill>
              </a:rPr>
              <a:t> </a:t>
            </a:r>
            <a:r>
              <a:rPr lang="en-US" sz="2000" dirty="0" err="1">
                <a:solidFill>
                  <a:schemeClr val="tx1"/>
                </a:solidFill>
              </a:rPr>
              <a:t>tarmog‘ida</a:t>
            </a:r>
            <a:r>
              <a:rPr lang="en-US" sz="2000" dirty="0">
                <a:solidFill>
                  <a:schemeClr val="tx1"/>
                </a:solidFill>
              </a:rPr>
              <a:t> </a:t>
            </a:r>
            <a:r>
              <a:rPr lang="en-US" sz="2000" dirty="0" err="1">
                <a:solidFill>
                  <a:schemeClr val="tx1"/>
                </a:solidFill>
              </a:rPr>
              <a:t>paxta</a:t>
            </a:r>
            <a:r>
              <a:rPr lang="en-US" sz="2000" dirty="0">
                <a:solidFill>
                  <a:schemeClr val="tx1"/>
                </a:solidFill>
              </a:rPr>
              <a:t>, soya, raps </a:t>
            </a:r>
            <a:r>
              <a:rPr lang="en-US" sz="2000" dirty="0" err="1">
                <a:solidFill>
                  <a:schemeClr val="tx1"/>
                </a:solidFill>
              </a:rPr>
              <a:t>moylari</a:t>
            </a:r>
            <a:r>
              <a:rPr lang="en-US" sz="2000" dirty="0">
                <a:solidFill>
                  <a:schemeClr val="tx1"/>
                </a:solidFill>
              </a:rPr>
              <a:t>, </a:t>
            </a:r>
            <a:r>
              <a:rPr lang="en-US" sz="2000" dirty="0" err="1">
                <a:solidFill>
                  <a:schemeClr val="tx1"/>
                </a:solidFill>
              </a:rPr>
              <a:t>meva</a:t>
            </a:r>
            <a:r>
              <a:rPr lang="en-US" sz="2000" dirty="0">
                <a:solidFill>
                  <a:schemeClr val="tx1"/>
                </a:solidFill>
              </a:rPr>
              <a:t> </a:t>
            </a:r>
            <a:r>
              <a:rPr lang="en-US" sz="2000" dirty="0" err="1">
                <a:solidFill>
                  <a:schemeClr val="tx1"/>
                </a:solidFill>
              </a:rPr>
              <a:t>danaklari</a:t>
            </a:r>
            <a:r>
              <a:rPr lang="en-US" sz="2000" dirty="0">
                <a:solidFill>
                  <a:schemeClr val="tx1"/>
                </a:solidFill>
              </a:rPr>
              <a:t> </a:t>
            </a:r>
            <a:r>
              <a:rPr lang="en-US" sz="2000" dirty="0" err="1">
                <a:solidFill>
                  <a:schemeClr val="tx1"/>
                </a:solidFill>
              </a:rPr>
              <a:t>hamda</a:t>
            </a:r>
            <a:r>
              <a:rPr lang="en-US" sz="2000" dirty="0">
                <a:solidFill>
                  <a:schemeClr val="tx1"/>
                </a:solidFill>
              </a:rPr>
              <a:t> </a:t>
            </a:r>
            <a:r>
              <a:rPr lang="en-US" sz="2000" dirty="0" err="1">
                <a:solidFill>
                  <a:schemeClr val="tx1"/>
                </a:solidFill>
              </a:rPr>
              <a:t>sabzavot</a:t>
            </a:r>
            <a:r>
              <a:rPr lang="en-US" sz="2000" dirty="0">
                <a:solidFill>
                  <a:schemeClr val="tx1"/>
                </a:solidFill>
              </a:rPr>
              <a:t> </a:t>
            </a:r>
            <a:r>
              <a:rPr lang="en-US" sz="2000" dirty="0" err="1">
                <a:solidFill>
                  <a:schemeClr val="tx1"/>
                </a:solidFill>
              </a:rPr>
              <a:t>urug‘laridan</a:t>
            </a:r>
            <a:r>
              <a:rPr lang="en-US" sz="2000" dirty="0">
                <a:solidFill>
                  <a:schemeClr val="tx1"/>
                </a:solidFill>
              </a:rPr>
              <a:t> </a:t>
            </a:r>
            <a:r>
              <a:rPr lang="en-US" sz="2000" dirty="0" err="1">
                <a:solidFill>
                  <a:schemeClr val="tx1"/>
                </a:solidFill>
              </a:rPr>
              <a:t>moy</a:t>
            </a:r>
            <a:r>
              <a:rPr lang="en-US" sz="2000" dirty="0">
                <a:solidFill>
                  <a:schemeClr val="tx1"/>
                </a:solidFill>
              </a:rPr>
              <a:t> </a:t>
            </a:r>
            <a:r>
              <a:rPr lang="en-US" sz="2000" dirty="0" err="1">
                <a:solidFill>
                  <a:schemeClr val="tx1"/>
                </a:solidFill>
              </a:rPr>
              <a:t>olinib</a:t>
            </a:r>
            <a:r>
              <a:rPr lang="en-US" sz="2000" dirty="0">
                <a:solidFill>
                  <a:schemeClr val="tx1"/>
                </a:solidFill>
              </a:rPr>
              <a:t>, </a:t>
            </a:r>
            <a:r>
              <a:rPr lang="en-US" sz="2000" dirty="0" err="1">
                <a:solidFill>
                  <a:schemeClr val="tx1"/>
                </a:solidFill>
              </a:rPr>
              <a:t>oziq-ovqat</a:t>
            </a:r>
            <a:r>
              <a:rPr lang="en-US" sz="2000" dirty="0">
                <a:solidFill>
                  <a:schemeClr val="tx1"/>
                </a:solidFill>
              </a:rPr>
              <a:t>, </a:t>
            </a:r>
            <a:r>
              <a:rPr lang="en-US" sz="2000" dirty="0" err="1">
                <a:solidFill>
                  <a:schemeClr val="tx1"/>
                </a:solidFill>
              </a:rPr>
              <a:t>atir-upa</a:t>
            </a:r>
            <a:r>
              <a:rPr lang="en-US" sz="2000" dirty="0">
                <a:solidFill>
                  <a:schemeClr val="tx1"/>
                </a:solidFill>
              </a:rPr>
              <a:t> </a:t>
            </a:r>
            <a:r>
              <a:rPr lang="en-US" sz="2000" dirty="0" err="1">
                <a:solidFill>
                  <a:schemeClr val="tx1"/>
                </a:solidFill>
              </a:rPr>
              <a:t>va</a:t>
            </a:r>
            <a:r>
              <a:rPr lang="en-US" sz="2000" dirty="0">
                <a:solidFill>
                  <a:schemeClr val="tx1"/>
                </a:solidFill>
              </a:rPr>
              <a:t> </a:t>
            </a:r>
            <a:r>
              <a:rPr lang="en-US" sz="2000" dirty="0" err="1">
                <a:solidFill>
                  <a:schemeClr val="tx1"/>
                </a:solidFill>
              </a:rPr>
              <a:t>farmatsevtika</a:t>
            </a:r>
            <a:r>
              <a:rPr lang="en-US" sz="2000" dirty="0">
                <a:solidFill>
                  <a:schemeClr val="tx1"/>
                </a:solidFill>
              </a:rPr>
              <a:t> </a:t>
            </a:r>
            <a:r>
              <a:rPr lang="en-US" sz="2000" dirty="0" err="1">
                <a:solidFill>
                  <a:schemeClr val="tx1"/>
                </a:solidFill>
              </a:rPr>
              <a:t>sanoatlari</a:t>
            </a:r>
            <a:r>
              <a:rPr lang="en-US" sz="2000" dirty="0">
                <a:solidFill>
                  <a:schemeClr val="tx1"/>
                </a:solidFill>
              </a:rPr>
              <a:t> </a:t>
            </a:r>
            <a:r>
              <a:rPr lang="en-US" sz="2000" dirty="0" err="1">
                <a:solidFill>
                  <a:schemeClr val="tx1"/>
                </a:solidFill>
              </a:rPr>
              <a:t>tarmoklarida</a:t>
            </a:r>
            <a:r>
              <a:rPr lang="en-US" sz="2000" dirty="0">
                <a:solidFill>
                  <a:schemeClr val="tx1"/>
                </a:solidFill>
              </a:rPr>
              <a:t> </a:t>
            </a:r>
            <a:r>
              <a:rPr lang="en-US" sz="2000" dirty="0" err="1">
                <a:solidFill>
                  <a:schemeClr val="tx1"/>
                </a:solidFill>
              </a:rPr>
              <a:t>ishlatiladi</a:t>
            </a:r>
            <a:endParaRPr lang="ru-RU" sz="2000" dirty="0">
              <a:solidFill>
                <a:schemeClr val="tx1"/>
              </a:solidFill>
            </a:endParaRPr>
          </a:p>
        </p:txBody>
      </p:sp>
      <p:pic>
        <p:nvPicPr>
          <p:cNvPr id="3074" name="Picture 2" descr="C:\Users\Asd\Desktop\Без названия (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921024"/>
            <a:ext cx="2808312" cy="2372072"/>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Asd\Desktop\Без названия (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293096"/>
            <a:ext cx="2908805" cy="2247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01739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845119736"/>
              </p:ext>
            </p:extLst>
          </p:nvPr>
        </p:nvGraphicFramePr>
        <p:xfrm>
          <a:off x="0" y="0"/>
          <a:ext cx="9144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90825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pSp>
        <p:nvGrpSpPr>
          <p:cNvPr id="5" name="Группа 49"/>
          <p:cNvGrpSpPr>
            <a:grpSpLocks/>
          </p:cNvGrpSpPr>
          <p:nvPr/>
        </p:nvGrpSpPr>
        <p:grpSpPr bwMode="auto">
          <a:xfrm>
            <a:off x="125760" y="93072"/>
            <a:ext cx="8892480" cy="6562509"/>
            <a:chOff x="1958" y="1475"/>
            <a:chExt cx="9360" cy="11880"/>
          </a:xfrm>
          <a:solidFill>
            <a:schemeClr val="tx2">
              <a:lumMod val="20000"/>
              <a:lumOff val="80000"/>
            </a:schemeClr>
          </a:solidFill>
        </p:grpSpPr>
        <p:sp>
          <p:nvSpPr>
            <p:cNvPr id="6" name="Text Box 48"/>
            <p:cNvSpPr txBox="1">
              <a:spLocks noChangeArrowheads="1"/>
            </p:cNvSpPr>
            <p:nvPr/>
          </p:nvSpPr>
          <p:spPr bwMode="auto">
            <a:xfrm>
              <a:off x="3938" y="4715"/>
              <a:ext cx="4680" cy="54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Chigitni chaqish</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Text Box 49"/>
            <p:cNvSpPr txBox="1">
              <a:spLocks noChangeArrowheads="1"/>
            </p:cNvSpPr>
            <p:nvPr/>
          </p:nvSpPr>
          <p:spPr bwMode="auto">
            <a:xfrm>
              <a:off x="3938" y="5515"/>
              <a:ext cx="4680" cy="72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Chaqilmaning mag’zini sheluxadan ajratish </a:t>
              </a:r>
              <a:endParaRPr kumimoji="0" lang="en-US" sz="800" b="0" i="0" u="none" strike="noStrike" cap="none" normalizeH="0" baseline="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Chaqilmani </a:t>
              </a:r>
              <a:endParaRPr kumimoji="0" lang="en-US" sz="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Text Box 50"/>
            <p:cNvSpPr txBox="1">
              <a:spLocks noChangeArrowheads="1"/>
            </p:cNvSpPr>
            <p:nvPr/>
          </p:nvSpPr>
          <p:spPr bwMode="auto">
            <a:xfrm>
              <a:off x="9158" y="6504"/>
              <a:ext cx="2160" cy="72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Sheluxa</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Text Box 51"/>
            <p:cNvSpPr txBox="1">
              <a:spLocks noChangeArrowheads="1"/>
            </p:cNvSpPr>
            <p:nvPr/>
          </p:nvSpPr>
          <p:spPr bwMode="auto">
            <a:xfrm>
              <a:off x="3938" y="6514"/>
              <a:ext cx="4680" cy="72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Mag’izni yanchish</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Text Box 52"/>
            <p:cNvSpPr txBox="1">
              <a:spLocks noChangeArrowheads="1"/>
            </p:cNvSpPr>
            <p:nvPr/>
          </p:nvSpPr>
          <p:spPr bwMode="auto">
            <a:xfrm>
              <a:off x="3938" y="7494"/>
              <a:ext cx="4680" cy="72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Yanchilmani namlash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1" name="Text Box 53"/>
            <p:cNvSpPr txBox="1">
              <a:spLocks noChangeArrowheads="1"/>
            </p:cNvSpPr>
            <p:nvPr/>
          </p:nvSpPr>
          <p:spPr bwMode="auto">
            <a:xfrm>
              <a:off x="3938" y="8494"/>
              <a:ext cx="4680" cy="72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Yanchimani qovurish</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Text Box 54"/>
            <p:cNvSpPr txBox="1">
              <a:spLocks noChangeArrowheads="1"/>
            </p:cNvSpPr>
            <p:nvPr/>
          </p:nvSpPr>
          <p:spPr bwMode="auto">
            <a:xfrm>
              <a:off x="3938" y="9475"/>
              <a:ext cx="4680" cy="72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Mezgani presslash</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3" name="Text Box 55"/>
            <p:cNvSpPr txBox="1">
              <a:spLocks noChangeArrowheads="1"/>
            </p:cNvSpPr>
            <p:nvPr/>
          </p:nvSpPr>
          <p:spPr bwMode="auto">
            <a:xfrm>
              <a:off x="2588" y="10465"/>
              <a:ext cx="3060" cy="72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Forpress moyi</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4" name="Text Box 56"/>
            <p:cNvSpPr txBox="1">
              <a:spLocks noChangeArrowheads="1"/>
            </p:cNvSpPr>
            <p:nvPr/>
          </p:nvSpPr>
          <p:spPr bwMode="auto">
            <a:xfrm>
              <a:off x="6778" y="10455"/>
              <a:ext cx="3060" cy="72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kunjara</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Text Box 57"/>
            <p:cNvSpPr txBox="1">
              <a:spLocks noChangeArrowheads="1"/>
            </p:cNvSpPr>
            <p:nvPr/>
          </p:nvSpPr>
          <p:spPr bwMode="auto">
            <a:xfrm>
              <a:off x="3938" y="11455"/>
              <a:ext cx="4680" cy="72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Forpress moyini birlamchi tozalash</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6" name="Text Box 58"/>
            <p:cNvSpPr txBox="1">
              <a:spLocks noChangeArrowheads="1"/>
            </p:cNvSpPr>
            <p:nvPr/>
          </p:nvSpPr>
          <p:spPr bwMode="auto">
            <a:xfrm>
              <a:off x="6998" y="12455"/>
              <a:ext cx="3060" cy="72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birlamchi tozalangan  qora moy</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Text Box 59"/>
            <p:cNvSpPr txBox="1">
              <a:spLocks noChangeArrowheads="1"/>
            </p:cNvSpPr>
            <p:nvPr/>
          </p:nvSpPr>
          <p:spPr bwMode="auto">
            <a:xfrm>
              <a:off x="2498" y="12445"/>
              <a:ext cx="3060" cy="72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Fuza</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8" name="Line 60"/>
            <p:cNvSpPr>
              <a:spLocks noChangeShapeType="1"/>
            </p:cNvSpPr>
            <p:nvPr/>
          </p:nvSpPr>
          <p:spPr bwMode="auto">
            <a:xfrm>
              <a:off x="6278" y="4445"/>
              <a:ext cx="0" cy="249"/>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19" name="Line 61"/>
            <p:cNvSpPr>
              <a:spLocks noChangeShapeType="1"/>
            </p:cNvSpPr>
            <p:nvPr/>
          </p:nvSpPr>
          <p:spPr bwMode="auto">
            <a:xfrm>
              <a:off x="6278" y="5255"/>
              <a:ext cx="0" cy="249"/>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20" name="Line 62"/>
            <p:cNvSpPr>
              <a:spLocks noChangeShapeType="1"/>
            </p:cNvSpPr>
            <p:nvPr/>
          </p:nvSpPr>
          <p:spPr bwMode="auto">
            <a:xfrm>
              <a:off x="6298" y="6235"/>
              <a:ext cx="0" cy="249"/>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21" name="Line 63"/>
            <p:cNvSpPr>
              <a:spLocks noChangeShapeType="1"/>
            </p:cNvSpPr>
            <p:nvPr/>
          </p:nvSpPr>
          <p:spPr bwMode="auto">
            <a:xfrm>
              <a:off x="6278" y="7234"/>
              <a:ext cx="0" cy="249"/>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22" name="Line 64"/>
            <p:cNvSpPr>
              <a:spLocks noChangeShapeType="1"/>
            </p:cNvSpPr>
            <p:nvPr/>
          </p:nvSpPr>
          <p:spPr bwMode="auto">
            <a:xfrm>
              <a:off x="6278" y="8214"/>
              <a:ext cx="0" cy="249"/>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23" name="Line 65"/>
            <p:cNvSpPr>
              <a:spLocks noChangeShapeType="1"/>
            </p:cNvSpPr>
            <p:nvPr/>
          </p:nvSpPr>
          <p:spPr bwMode="auto">
            <a:xfrm>
              <a:off x="6278" y="9214"/>
              <a:ext cx="0" cy="249"/>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24" name="Line 66"/>
            <p:cNvSpPr>
              <a:spLocks noChangeShapeType="1"/>
            </p:cNvSpPr>
            <p:nvPr/>
          </p:nvSpPr>
          <p:spPr bwMode="auto">
            <a:xfrm>
              <a:off x="4118" y="10185"/>
              <a:ext cx="0" cy="249"/>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25" name="Line 67"/>
            <p:cNvSpPr>
              <a:spLocks noChangeShapeType="1"/>
            </p:cNvSpPr>
            <p:nvPr/>
          </p:nvSpPr>
          <p:spPr bwMode="auto">
            <a:xfrm>
              <a:off x="8298" y="10176"/>
              <a:ext cx="0" cy="249"/>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26" name="Line 68"/>
            <p:cNvSpPr>
              <a:spLocks noChangeShapeType="1"/>
            </p:cNvSpPr>
            <p:nvPr/>
          </p:nvSpPr>
          <p:spPr bwMode="auto">
            <a:xfrm>
              <a:off x="5198" y="11195"/>
              <a:ext cx="0" cy="249"/>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27" name="Line 69"/>
            <p:cNvSpPr>
              <a:spLocks noChangeShapeType="1"/>
            </p:cNvSpPr>
            <p:nvPr/>
          </p:nvSpPr>
          <p:spPr bwMode="auto">
            <a:xfrm>
              <a:off x="4298" y="12175"/>
              <a:ext cx="0" cy="249"/>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28" name="Line 70"/>
            <p:cNvSpPr>
              <a:spLocks noChangeShapeType="1"/>
            </p:cNvSpPr>
            <p:nvPr/>
          </p:nvSpPr>
          <p:spPr bwMode="auto">
            <a:xfrm>
              <a:off x="8018" y="12175"/>
              <a:ext cx="0" cy="249"/>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29" name="Line 71"/>
            <p:cNvSpPr>
              <a:spLocks noChangeShapeType="1"/>
            </p:cNvSpPr>
            <p:nvPr/>
          </p:nvSpPr>
          <p:spPr bwMode="auto">
            <a:xfrm>
              <a:off x="3938" y="13175"/>
              <a:ext cx="0" cy="180"/>
            </a:xfrm>
            <a:prstGeom prst="line">
              <a:avLst/>
            </a:pr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ru-RU"/>
            </a:p>
          </p:txBody>
        </p:sp>
        <p:sp>
          <p:nvSpPr>
            <p:cNvPr id="30" name="Line 72"/>
            <p:cNvSpPr>
              <a:spLocks noChangeShapeType="1"/>
            </p:cNvSpPr>
            <p:nvPr/>
          </p:nvSpPr>
          <p:spPr bwMode="auto">
            <a:xfrm flipH="1">
              <a:off x="1958" y="13355"/>
              <a:ext cx="1980" cy="0"/>
            </a:xfrm>
            <a:prstGeom prst="line">
              <a:avLst/>
            </a:pr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ru-RU"/>
            </a:p>
          </p:txBody>
        </p:sp>
        <p:sp>
          <p:nvSpPr>
            <p:cNvPr id="31" name="Line 73"/>
            <p:cNvSpPr>
              <a:spLocks noChangeShapeType="1"/>
            </p:cNvSpPr>
            <p:nvPr/>
          </p:nvSpPr>
          <p:spPr bwMode="auto">
            <a:xfrm flipH="1">
              <a:off x="1958" y="8314"/>
              <a:ext cx="0" cy="5040"/>
            </a:xfrm>
            <a:prstGeom prst="line">
              <a:avLst/>
            </a:pr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ru-RU"/>
            </a:p>
          </p:txBody>
        </p:sp>
        <p:sp>
          <p:nvSpPr>
            <p:cNvPr id="32" name="Line 74"/>
            <p:cNvSpPr>
              <a:spLocks noChangeShapeType="1"/>
            </p:cNvSpPr>
            <p:nvPr/>
          </p:nvSpPr>
          <p:spPr bwMode="auto">
            <a:xfrm flipV="1">
              <a:off x="1958" y="8314"/>
              <a:ext cx="4320" cy="0"/>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33" name="Line 75"/>
            <p:cNvSpPr>
              <a:spLocks noChangeShapeType="1"/>
            </p:cNvSpPr>
            <p:nvPr/>
          </p:nvSpPr>
          <p:spPr bwMode="auto">
            <a:xfrm flipH="1">
              <a:off x="10308" y="7224"/>
              <a:ext cx="0" cy="180"/>
            </a:xfrm>
            <a:prstGeom prst="line">
              <a:avLst/>
            </a:pr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ru-RU"/>
            </a:p>
          </p:txBody>
        </p:sp>
        <p:sp>
          <p:nvSpPr>
            <p:cNvPr id="34" name="Line 76"/>
            <p:cNvSpPr>
              <a:spLocks noChangeShapeType="1"/>
            </p:cNvSpPr>
            <p:nvPr/>
          </p:nvSpPr>
          <p:spPr bwMode="auto">
            <a:xfrm flipH="1" flipV="1">
              <a:off x="6338" y="7404"/>
              <a:ext cx="3960" cy="0"/>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35" name="Line 77"/>
            <p:cNvSpPr>
              <a:spLocks noChangeShapeType="1"/>
            </p:cNvSpPr>
            <p:nvPr/>
          </p:nvSpPr>
          <p:spPr bwMode="auto">
            <a:xfrm>
              <a:off x="6308" y="6324"/>
              <a:ext cx="3780" cy="0"/>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36" name="Line 78"/>
            <p:cNvSpPr>
              <a:spLocks noChangeShapeType="1"/>
            </p:cNvSpPr>
            <p:nvPr/>
          </p:nvSpPr>
          <p:spPr bwMode="auto">
            <a:xfrm flipH="1">
              <a:off x="10088" y="6315"/>
              <a:ext cx="0" cy="180"/>
            </a:xfrm>
            <a:prstGeom prst="line">
              <a:avLst/>
            </a:pr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ru-RU"/>
            </a:p>
          </p:txBody>
        </p:sp>
        <p:sp>
          <p:nvSpPr>
            <p:cNvPr id="37" name="Text Box 79"/>
            <p:cNvSpPr txBox="1">
              <a:spLocks noChangeArrowheads="1"/>
            </p:cNvSpPr>
            <p:nvPr/>
          </p:nvSpPr>
          <p:spPr bwMode="auto">
            <a:xfrm>
              <a:off x="3938" y="1475"/>
              <a:ext cx="4680" cy="54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Paxta chigiti</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8" name="Text Box 80"/>
            <p:cNvSpPr txBox="1">
              <a:spLocks noChangeArrowheads="1"/>
            </p:cNvSpPr>
            <p:nvPr/>
          </p:nvSpPr>
          <p:spPr bwMode="auto">
            <a:xfrm>
              <a:off x="3998" y="2240"/>
              <a:ext cx="4680" cy="54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Chigitni tozalash</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39" name="Line 81"/>
            <p:cNvSpPr>
              <a:spLocks noChangeShapeType="1"/>
            </p:cNvSpPr>
            <p:nvPr/>
          </p:nvSpPr>
          <p:spPr bwMode="auto">
            <a:xfrm>
              <a:off x="6278" y="2015"/>
              <a:ext cx="0" cy="249"/>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40" name="Text Box 82"/>
            <p:cNvSpPr txBox="1">
              <a:spLocks noChangeArrowheads="1"/>
            </p:cNvSpPr>
            <p:nvPr/>
          </p:nvSpPr>
          <p:spPr bwMode="auto">
            <a:xfrm>
              <a:off x="4118" y="3095"/>
              <a:ext cx="4680" cy="54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Chigitni namlash</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1" name="Line 83"/>
            <p:cNvSpPr>
              <a:spLocks noChangeShapeType="1"/>
            </p:cNvSpPr>
            <p:nvPr/>
          </p:nvSpPr>
          <p:spPr bwMode="auto">
            <a:xfrm>
              <a:off x="6323" y="2825"/>
              <a:ext cx="0" cy="249"/>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sp>
          <p:nvSpPr>
            <p:cNvPr id="42" name="Text Box 84"/>
            <p:cNvSpPr txBox="1">
              <a:spLocks noChangeArrowheads="1"/>
            </p:cNvSpPr>
            <p:nvPr/>
          </p:nvSpPr>
          <p:spPr bwMode="auto">
            <a:xfrm>
              <a:off x="4133" y="3890"/>
              <a:ext cx="4680" cy="540"/>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Chigitni linterlash</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3" name="Line 85"/>
            <p:cNvSpPr>
              <a:spLocks noChangeShapeType="1"/>
            </p:cNvSpPr>
            <p:nvPr/>
          </p:nvSpPr>
          <p:spPr bwMode="auto">
            <a:xfrm>
              <a:off x="6338" y="3620"/>
              <a:ext cx="0" cy="249"/>
            </a:xfrm>
            <a:prstGeom prst="line">
              <a:avLst/>
            </a:prstGeom>
            <a:grpFill/>
            <a:ln w="9525">
              <a:solidFill>
                <a:srgbClr val="000000"/>
              </a:solidFill>
              <a:round/>
              <a:headEnd/>
              <a:tailEnd type="triangle" w="med" len="med"/>
            </a:ln>
            <a:extLst/>
          </p:spPr>
          <p:txBody>
            <a:bodyPr vert="horz" wrap="square" lIns="91440" tIns="45720" rIns="91440" bIns="45720" numCol="1" anchor="t" anchorCtr="0" compatLnSpc="1">
              <a:prstTxWarp prst="textNoShape">
                <a:avLst/>
              </a:prstTxWarp>
            </a:bodyPr>
            <a:lstStyle/>
            <a:p>
              <a:endParaRPr lang="ru-RU"/>
            </a:p>
          </p:txBody>
        </p:sp>
      </p:grpSp>
      <p:pic>
        <p:nvPicPr>
          <p:cNvPr id="2105" name="Picture 5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42004" y="604663"/>
            <a:ext cx="1758341" cy="1484159"/>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06" name="Picture 5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760" y="460142"/>
            <a:ext cx="1863392" cy="1234737"/>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07" name="Picture 5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403" y="1607783"/>
            <a:ext cx="1858963" cy="123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08" name="Picture 6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606" y="2659815"/>
            <a:ext cx="1858963" cy="123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97543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3528" y="279276"/>
            <a:ext cx="8568952" cy="2677656"/>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indent="457200" algn="just">
              <a:spcAft>
                <a:spcPts val="1000"/>
              </a:spcAft>
            </a:pPr>
            <a:r>
              <a:rPr lang="en-US" sz="2400" dirty="0" err="1">
                <a:latin typeface="Times New Roman"/>
                <a:ea typeface="Times New Roman"/>
              </a:rPr>
              <a:t>Yog</a:t>
            </a:r>
            <a:r>
              <a:rPr lang="en-US" sz="2400" dirty="0">
                <a:latin typeface="Times New Roman"/>
                <a:ea typeface="Times New Roman"/>
              </a:rPr>
              <a:t>‘-</a:t>
            </a:r>
            <a:r>
              <a:rPr lang="en-US" sz="2400" dirty="0" err="1">
                <a:latin typeface="Times New Roman"/>
                <a:ea typeface="Times New Roman"/>
              </a:rPr>
              <a:t>sanoati</a:t>
            </a:r>
            <a:r>
              <a:rPr lang="en-US" sz="2400" dirty="0">
                <a:latin typeface="Times New Roman"/>
                <a:ea typeface="Times New Roman"/>
              </a:rPr>
              <a:t> </a:t>
            </a:r>
            <a:r>
              <a:rPr lang="en-US" sz="2400" dirty="0" err="1">
                <a:latin typeface="Times New Roman"/>
                <a:ea typeface="Times New Roman"/>
              </a:rPr>
              <a:t>korxonalari</a:t>
            </a:r>
            <a:r>
              <a:rPr lang="en-US" sz="2400" dirty="0">
                <a:latin typeface="Times New Roman"/>
                <a:ea typeface="Times New Roman"/>
              </a:rPr>
              <a:t> </a:t>
            </a:r>
            <a:r>
              <a:rPr lang="en-US" sz="2400" dirty="0" err="1">
                <a:latin typeface="Times New Roman"/>
                <a:ea typeface="Times New Roman"/>
              </a:rPr>
              <a:t>YoMK</a:t>
            </a:r>
            <a:r>
              <a:rPr lang="en-US" sz="2400" dirty="0">
                <a:latin typeface="Times New Roman"/>
                <a:ea typeface="Times New Roman"/>
              </a:rPr>
              <a:t> (</a:t>
            </a:r>
            <a:r>
              <a:rPr lang="en-US" sz="2400" dirty="0" err="1">
                <a:latin typeface="Times New Roman"/>
                <a:ea typeface="Times New Roman"/>
              </a:rPr>
              <a:t>yog</a:t>
            </a:r>
            <a:r>
              <a:rPr lang="en-US" sz="2400" dirty="0">
                <a:latin typeface="Times New Roman"/>
                <a:ea typeface="Times New Roman"/>
              </a:rPr>
              <a:t>‘-</a:t>
            </a:r>
            <a:r>
              <a:rPr lang="en-US" sz="2400" dirty="0" err="1">
                <a:latin typeface="Times New Roman"/>
                <a:ea typeface="Times New Roman"/>
              </a:rPr>
              <a:t>moy</a:t>
            </a:r>
            <a:r>
              <a:rPr lang="en-US" sz="2400" dirty="0">
                <a:latin typeface="Times New Roman"/>
                <a:ea typeface="Times New Roman"/>
              </a:rPr>
              <a:t> </a:t>
            </a:r>
            <a:r>
              <a:rPr lang="en-US" sz="2400" dirty="0" err="1">
                <a:latin typeface="Times New Roman"/>
                <a:ea typeface="Times New Roman"/>
              </a:rPr>
              <a:t>kombinati</a:t>
            </a:r>
            <a:r>
              <a:rPr lang="en-US" sz="2400" dirty="0">
                <a:latin typeface="Times New Roman"/>
                <a:ea typeface="Times New Roman"/>
              </a:rPr>
              <a:t>), MEZ (</a:t>
            </a:r>
            <a:r>
              <a:rPr lang="en-US" sz="2400" dirty="0" err="1">
                <a:latin typeface="Times New Roman"/>
                <a:ea typeface="Times New Roman"/>
              </a:rPr>
              <a:t>moy</a:t>
            </a:r>
            <a:r>
              <a:rPr lang="en-US" sz="2400" dirty="0">
                <a:latin typeface="Times New Roman"/>
                <a:ea typeface="Times New Roman"/>
              </a:rPr>
              <a:t> </a:t>
            </a:r>
            <a:r>
              <a:rPr lang="en-US" sz="2400" dirty="0" err="1">
                <a:latin typeface="Times New Roman"/>
                <a:ea typeface="Times New Roman"/>
              </a:rPr>
              <a:t>ekstraksiya</a:t>
            </a:r>
            <a:r>
              <a:rPr lang="en-US" sz="2400" dirty="0">
                <a:latin typeface="Times New Roman"/>
                <a:ea typeface="Times New Roman"/>
              </a:rPr>
              <a:t> </a:t>
            </a:r>
            <a:r>
              <a:rPr lang="en-US" sz="2400" dirty="0" err="1">
                <a:latin typeface="Times New Roman"/>
                <a:ea typeface="Times New Roman"/>
              </a:rPr>
              <a:t>zavodi</a:t>
            </a:r>
            <a:r>
              <a:rPr lang="en-US" sz="2400" dirty="0">
                <a:latin typeface="Times New Roman"/>
                <a:ea typeface="Times New Roman"/>
              </a:rPr>
              <a:t>) </a:t>
            </a:r>
            <a:r>
              <a:rPr lang="en-US" sz="2400" dirty="0" err="1">
                <a:latin typeface="Times New Roman"/>
                <a:ea typeface="Times New Roman"/>
              </a:rPr>
              <a:t>va</a:t>
            </a:r>
            <a:r>
              <a:rPr lang="en-US" sz="2400" dirty="0">
                <a:latin typeface="Times New Roman"/>
                <a:ea typeface="Times New Roman"/>
              </a:rPr>
              <a:t> </a:t>
            </a:r>
            <a:r>
              <a:rPr lang="en-US" sz="2400" dirty="0" err="1">
                <a:latin typeface="Times New Roman"/>
                <a:ea typeface="Times New Roman"/>
              </a:rPr>
              <a:t>turli</a:t>
            </a:r>
            <a:r>
              <a:rPr lang="en-US" sz="2400" dirty="0">
                <a:latin typeface="Times New Roman"/>
                <a:ea typeface="Times New Roman"/>
              </a:rPr>
              <a:t> </a:t>
            </a:r>
            <a:r>
              <a:rPr lang="en-US" sz="2400" dirty="0" err="1">
                <a:latin typeface="Times New Roman"/>
                <a:ea typeface="Times New Roman"/>
              </a:rPr>
              <a:t>xususiy</a:t>
            </a:r>
            <a:r>
              <a:rPr lang="en-US" sz="2400" dirty="0">
                <a:latin typeface="Times New Roman"/>
                <a:ea typeface="Times New Roman"/>
              </a:rPr>
              <a:t> </a:t>
            </a:r>
            <a:r>
              <a:rPr lang="en-US" sz="2400" dirty="0" err="1">
                <a:latin typeface="Times New Roman"/>
                <a:ea typeface="Times New Roman"/>
              </a:rPr>
              <a:t>kichik</a:t>
            </a:r>
            <a:r>
              <a:rPr lang="en-US" sz="2400" dirty="0">
                <a:latin typeface="Times New Roman"/>
                <a:ea typeface="Times New Roman"/>
              </a:rPr>
              <a:t> </a:t>
            </a:r>
            <a:r>
              <a:rPr lang="en-US" sz="2400" dirty="0" err="1">
                <a:latin typeface="Times New Roman"/>
                <a:ea typeface="Times New Roman"/>
              </a:rPr>
              <a:t>korxonalar</a:t>
            </a:r>
            <a:r>
              <a:rPr lang="en-US" sz="2400" dirty="0">
                <a:latin typeface="Times New Roman"/>
                <a:ea typeface="Times New Roman"/>
              </a:rPr>
              <a:t> </a:t>
            </a:r>
            <a:r>
              <a:rPr lang="en-US" sz="2400" dirty="0" err="1">
                <a:latin typeface="Times New Roman"/>
                <a:ea typeface="Times New Roman"/>
              </a:rPr>
              <a:t>ko‘rinishidagi</a:t>
            </a:r>
            <a:r>
              <a:rPr lang="en-US" sz="2400" dirty="0">
                <a:latin typeface="Times New Roman"/>
                <a:ea typeface="Times New Roman"/>
              </a:rPr>
              <a:t> </a:t>
            </a:r>
            <a:r>
              <a:rPr lang="en-US" sz="2400" dirty="0" err="1">
                <a:latin typeface="Times New Roman"/>
                <a:ea typeface="Times New Roman"/>
              </a:rPr>
              <a:t>ayrim</a:t>
            </a:r>
            <a:r>
              <a:rPr lang="en-US" sz="2400" dirty="0">
                <a:latin typeface="Times New Roman"/>
                <a:ea typeface="Times New Roman"/>
              </a:rPr>
              <a:t> </a:t>
            </a:r>
            <a:r>
              <a:rPr lang="en-US" sz="2400" dirty="0" err="1">
                <a:latin typeface="Times New Roman"/>
                <a:ea typeface="Times New Roman"/>
              </a:rPr>
              <a:t>sexlar</a:t>
            </a:r>
            <a:r>
              <a:rPr lang="en-US" sz="2400" dirty="0">
                <a:latin typeface="Times New Roman"/>
                <a:ea typeface="Times New Roman"/>
              </a:rPr>
              <a:t> </a:t>
            </a:r>
            <a:r>
              <a:rPr lang="en-US" sz="2400" dirty="0" err="1">
                <a:latin typeface="Times New Roman"/>
                <a:ea typeface="Times New Roman"/>
              </a:rPr>
              <a:t>ko‘rinishida</a:t>
            </a:r>
            <a:r>
              <a:rPr lang="en-US" sz="2400" dirty="0">
                <a:latin typeface="Times New Roman"/>
                <a:ea typeface="Times New Roman"/>
              </a:rPr>
              <a:t> </a:t>
            </a:r>
            <a:r>
              <a:rPr lang="en-US" sz="2400" dirty="0" err="1">
                <a:latin typeface="Times New Roman"/>
                <a:ea typeface="Times New Roman"/>
              </a:rPr>
              <a:t>ishlamoqdalar</a:t>
            </a:r>
            <a:r>
              <a:rPr lang="en-US" sz="2400" dirty="0">
                <a:latin typeface="Times New Roman"/>
                <a:ea typeface="Times New Roman"/>
              </a:rPr>
              <a:t>. </a:t>
            </a:r>
            <a:r>
              <a:rPr lang="en-US" sz="2400" dirty="0" err="1">
                <a:latin typeface="Times New Roman"/>
                <a:ea typeface="Times New Roman"/>
              </a:rPr>
              <a:t>Barcha</a:t>
            </a:r>
            <a:r>
              <a:rPr lang="en-US" sz="2400" dirty="0">
                <a:latin typeface="Times New Roman"/>
                <a:ea typeface="Times New Roman"/>
              </a:rPr>
              <a:t> </a:t>
            </a:r>
            <a:r>
              <a:rPr lang="en-US" sz="2400" dirty="0" err="1">
                <a:latin typeface="Times New Roman"/>
                <a:ea typeface="Times New Roman"/>
              </a:rPr>
              <a:t>ishlab</a:t>
            </a:r>
            <a:r>
              <a:rPr lang="en-US" sz="2400" dirty="0">
                <a:latin typeface="Times New Roman"/>
                <a:ea typeface="Times New Roman"/>
              </a:rPr>
              <a:t> </a:t>
            </a:r>
            <a:r>
              <a:rPr lang="en-US" sz="2400" dirty="0" err="1">
                <a:latin typeface="Times New Roman"/>
                <a:ea typeface="Times New Roman"/>
              </a:rPr>
              <a:t>chiqarish</a:t>
            </a:r>
            <a:r>
              <a:rPr lang="en-US" sz="2400" dirty="0">
                <a:latin typeface="Times New Roman"/>
                <a:ea typeface="Times New Roman"/>
              </a:rPr>
              <a:t> </a:t>
            </a:r>
            <a:r>
              <a:rPr lang="en-US" sz="2400" dirty="0" err="1">
                <a:latin typeface="Times New Roman"/>
                <a:ea typeface="Times New Roman"/>
              </a:rPr>
              <a:t>va</a:t>
            </a:r>
            <a:r>
              <a:rPr lang="en-US" sz="2400" dirty="0">
                <a:latin typeface="Times New Roman"/>
                <a:ea typeface="Times New Roman"/>
              </a:rPr>
              <a:t> </a:t>
            </a:r>
            <a:r>
              <a:rPr lang="en-US" sz="2400" dirty="0" err="1">
                <a:latin typeface="Times New Roman"/>
                <a:ea typeface="Times New Roman"/>
              </a:rPr>
              <a:t>qayta</a:t>
            </a:r>
            <a:r>
              <a:rPr lang="en-US" sz="2400" dirty="0">
                <a:latin typeface="Times New Roman"/>
                <a:ea typeface="Times New Roman"/>
              </a:rPr>
              <a:t> </a:t>
            </a:r>
            <a:r>
              <a:rPr lang="en-US" sz="2400" dirty="0" err="1">
                <a:latin typeface="Times New Roman"/>
                <a:ea typeface="Times New Roman"/>
              </a:rPr>
              <a:t>ishlash</a:t>
            </a:r>
            <a:r>
              <a:rPr lang="en-US" sz="2400" dirty="0">
                <a:latin typeface="Times New Roman"/>
                <a:ea typeface="Times New Roman"/>
              </a:rPr>
              <a:t> </a:t>
            </a:r>
            <a:r>
              <a:rPr lang="en-US" sz="2400" dirty="0" err="1">
                <a:latin typeface="Times New Roman"/>
                <a:ea typeface="Times New Roman"/>
              </a:rPr>
              <a:t>sexlaridan</a:t>
            </a:r>
            <a:r>
              <a:rPr lang="en-US" sz="2400" dirty="0">
                <a:latin typeface="Times New Roman"/>
                <a:ea typeface="Times New Roman"/>
              </a:rPr>
              <a:t> </a:t>
            </a:r>
            <a:r>
              <a:rPr lang="en-US" sz="2400" dirty="0" err="1">
                <a:latin typeface="Times New Roman"/>
                <a:ea typeface="Times New Roman"/>
              </a:rPr>
              <a:t>tashkil</a:t>
            </a:r>
            <a:r>
              <a:rPr lang="en-US" sz="2400" dirty="0">
                <a:latin typeface="Times New Roman"/>
                <a:ea typeface="Times New Roman"/>
              </a:rPr>
              <a:t> </a:t>
            </a:r>
            <a:r>
              <a:rPr lang="en-US" sz="2400" dirty="0" err="1">
                <a:latin typeface="Times New Roman"/>
                <a:ea typeface="Times New Roman"/>
              </a:rPr>
              <a:t>topgan</a:t>
            </a:r>
            <a:r>
              <a:rPr lang="en-US" sz="2400" dirty="0">
                <a:latin typeface="Times New Roman"/>
                <a:ea typeface="Times New Roman"/>
              </a:rPr>
              <a:t> </a:t>
            </a:r>
            <a:r>
              <a:rPr lang="en-US" sz="2400" dirty="0" err="1">
                <a:latin typeface="Times New Roman"/>
                <a:ea typeface="Times New Roman"/>
              </a:rPr>
              <a:t>yog</a:t>
            </a:r>
            <a:r>
              <a:rPr lang="en-US" sz="2400" dirty="0">
                <a:latin typeface="Times New Roman"/>
                <a:ea typeface="Times New Roman"/>
              </a:rPr>
              <a:t>‘-</a:t>
            </a:r>
            <a:r>
              <a:rPr lang="en-US" sz="2400" dirty="0" err="1">
                <a:latin typeface="Times New Roman"/>
                <a:ea typeface="Times New Roman"/>
              </a:rPr>
              <a:t>moy</a:t>
            </a:r>
            <a:r>
              <a:rPr lang="en-US" sz="2400" dirty="0">
                <a:latin typeface="Times New Roman"/>
                <a:ea typeface="Times New Roman"/>
              </a:rPr>
              <a:t> </a:t>
            </a:r>
            <a:r>
              <a:rPr lang="en-US" sz="2400" dirty="0" err="1">
                <a:latin typeface="Times New Roman"/>
                <a:ea typeface="Times New Roman"/>
              </a:rPr>
              <a:t>kombinatining</a:t>
            </a:r>
            <a:r>
              <a:rPr lang="en-US" sz="2400" dirty="0">
                <a:latin typeface="Times New Roman"/>
                <a:ea typeface="Times New Roman"/>
              </a:rPr>
              <a:t> </a:t>
            </a:r>
            <a:r>
              <a:rPr lang="en-US" sz="2400" dirty="0" err="1">
                <a:latin typeface="Times New Roman"/>
                <a:ea typeface="Times New Roman"/>
              </a:rPr>
              <a:t>umumiy</a:t>
            </a:r>
            <a:r>
              <a:rPr lang="en-US" sz="2400" dirty="0">
                <a:latin typeface="Times New Roman"/>
                <a:ea typeface="Times New Roman"/>
              </a:rPr>
              <a:t> </a:t>
            </a:r>
            <a:r>
              <a:rPr lang="en-US" sz="2400" dirty="0" err="1">
                <a:latin typeface="Times New Roman"/>
                <a:ea typeface="Times New Roman"/>
              </a:rPr>
              <a:t>sxemasi</a:t>
            </a:r>
            <a:r>
              <a:rPr lang="en-US" sz="2400" dirty="0">
                <a:latin typeface="Times New Roman"/>
                <a:ea typeface="Times New Roman"/>
              </a:rPr>
              <a:t> </a:t>
            </a:r>
            <a:r>
              <a:rPr lang="en-US" sz="2400" dirty="0" err="1">
                <a:latin typeface="Times New Roman"/>
                <a:ea typeface="Times New Roman"/>
              </a:rPr>
              <a:t>quyidagi</a:t>
            </a:r>
            <a:r>
              <a:rPr lang="en-US" sz="2400" dirty="0">
                <a:latin typeface="Times New Roman"/>
                <a:ea typeface="Times New Roman"/>
              </a:rPr>
              <a:t> </a:t>
            </a:r>
            <a:r>
              <a:rPr lang="en-US" sz="2400" dirty="0" err="1">
                <a:latin typeface="Times New Roman"/>
                <a:ea typeface="Times New Roman"/>
              </a:rPr>
              <a:t>sxemada</a:t>
            </a:r>
            <a:r>
              <a:rPr lang="en-US" sz="2400" dirty="0">
                <a:latin typeface="Times New Roman"/>
                <a:ea typeface="Times New Roman"/>
              </a:rPr>
              <a:t> </a:t>
            </a:r>
            <a:r>
              <a:rPr lang="en-US" sz="2400" dirty="0" err="1">
                <a:latin typeface="Times New Roman"/>
                <a:ea typeface="Times New Roman"/>
              </a:rPr>
              <a:t>keltirilgan</a:t>
            </a:r>
            <a:r>
              <a:rPr lang="en-US" sz="2400" dirty="0">
                <a:latin typeface="Times New Roman"/>
                <a:ea typeface="Times New Roman"/>
              </a:rPr>
              <a:t> </a:t>
            </a:r>
            <a:r>
              <a:rPr lang="en-US" sz="2400" dirty="0" err="1">
                <a:latin typeface="Times New Roman"/>
                <a:ea typeface="Times New Roman"/>
              </a:rPr>
              <a:t>bo‘lib</a:t>
            </a:r>
            <a:r>
              <a:rPr lang="en-US" sz="2400" dirty="0">
                <a:latin typeface="Times New Roman"/>
                <a:ea typeface="Times New Roman"/>
              </a:rPr>
              <a:t>, </a:t>
            </a:r>
            <a:r>
              <a:rPr lang="en-US" sz="2400" dirty="0" err="1">
                <a:latin typeface="Times New Roman"/>
                <a:ea typeface="Times New Roman"/>
              </a:rPr>
              <a:t>unda</a:t>
            </a:r>
            <a:r>
              <a:rPr lang="en-US" sz="2400" dirty="0">
                <a:latin typeface="Times New Roman"/>
                <a:ea typeface="Times New Roman"/>
              </a:rPr>
              <a:t> </a:t>
            </a:r>
            <a:r>
              <a:rPr lang="en-US" sz="2400" dirty="0" err="1">
                <a:latin typeface="Times New Roman"/>
                <a:ea typeface="Times New Roman"/>
              </a:rPr>
              <a:t>xomashyo</a:t>
            </a:r>
            <a:r>
              <a:rPr lang="en-US" sz="2400" dirty="0">
                <a:latin typeface="Times New Roman"/>
                <a:ea typeface="Times New Roman"/>
              </a:rPr>
              <a:t> </a:t>
            </a:r>
            <a:r>
              <a:rPr lang="en-US" sz="2400" dirty="0" err="1">
                <a:latin typeface="Times New Roman"/>
                <a:ea typeface="Times New Roman"/>
              </a:rPr>
              <a:t>va</a:t>
            </a:r>
            <a:r>
              <a:rPr lang="en-US" sz="2400" dirty="0">
                <a:latin typeface="Times New Roman"/>
                <a:ea typeface="Times New Roman"/>
              </a:rPr>
              <a:t> material </a:t>
            </a:r>
            <a:r>
              <a:rPr lang="en-US" sz="2400" dirty="0" err="1">
                <a:latin typeface="Times New Roman"/>
                <a:ea typeface="Times New Roman"/>
              </a:rPr>
              <a:t>xarakati</a:t>
            </a:r>
            <a:r>
              <a:rPr lang="en-US" sz="2400" dirty="0">
                <a:latin typeface="Times New Roman"/>
                <a:ea typeface="Times New Roman"/>
              </a:rPr>
              <a:t> </a:t>
            </a:r>
            <a:r>
              <a:rPr lang="en-US" sz="2400" dirty="0" err="1">
                <a:latin typeface="Times New Roman"/>
                <a:ea typeface="Times New Roman"/>
              </a:rPr>
              <a:t>bo‘yicha</a:t>
            </a:r>
            <a:r>
              <a:rPr lang="en-US" sz="2400" dirty="0">
                <a:latin typeface="Times New Roman"/>
                <a:ea typeface="Times New Roman"/>
              </a:rPr>
              <a:t> </a:t>
            </a:r>
            <a:r>
              <a:rPr lang="en-US" sz="2400" dirty="0" err="1">
                <a:latin typeface="Times New Roman"/>
                <a:ea typeface="Times New Roman"/>
              </a:rPr>
              <a:t>ishlab</a:t>
            </a:r>
            <a:r>
              <a:rPr lang="en-US" sz="2400" dirty="0">
                <a:latin typeface="Times New Roman"/>
                <a:ea typeface="Times New Roman"/>
              </a:rPr>
              <a:t> </a:t>
            </a:r>
            <a:r>
              <a:rPr lang="en-US" sz="2400" dirty="0" err="1">
                <a:latin typeface="Times New Roman"/>
                <a:ea typeface="Times New Roman"/>
              </a:rPr>
              <a:t>chiqarish</a:t>
            </a:r>
            <a:r>
              <a:rPr lang="en-US" sz="2400" dirty="0">
                <a:latin typeface="Times New Roman"/>
                <a:ea typeface="Times New Roman"/>
              </a:rPr>
              <a:t> </a:t>
            </a:r>
            <a:r>
              <a:rPr lang="en-US" sz="2400" dirty="0" err="1">
                <a:latin typeface="Times New Roman"/>
                <a:ea typeface="Times New Roman"/>
              </a:rPr>
              <a:t>bo‘limlarining</a:t>
            </a:r>
            <a:r>
              <a:rPr lang="en-US" sz="2400" dirty="0">
                <a:latin typeface="Times New Roman"/>
                <a:ea typeface="Times New Roman"/>
              </a:rPr>
              <a:t> </a:t>
            </a:r>
            <a:r>
              <a:rPr lang="en-US" sz="2400" dirty="0" err="1">
                <a:latin typeface="Times New Roman"/>
                <a:ea typeface="Times New Roman"/>
              </a:rPr>
              <a:t>ketma-ketligi</a:t>
            </a:r>
            <a:r>
              <a:rPr lang="en-US" sz="2400" dirty="0">
                <a:latin typeface="Times New Roman"/>
                <a:ea typeface="Times New Roman"/>
              </a:rPr>
              <a:t> </a:t>
            </a:r>
            <a:r>
              <a:rPr lang="en-US" sz="2400" dirty="0" err="1">
                <a:latin typeface="Times New Roman"/>
                <a:ea typeface="Times New Roman"/>
              </a:rPr>
              <a:t>va</a:t>
            </a:r>
            <a:r>
              <a:rPr lang="en-US" sz="2400" dirty="0">
                <a:latin typeface="Times New Roman"/>
                <a:ea typeface="Times New Roman"/>
              </a:rPr>
              <a:t> </a:t>
            </a:r>
            <a:r>
              <a:rPr lang="en-US" sz="2400" dirty="0" err="1">
                <a:latin typeface="Times New Roman"/>
                <a:ea typeface="Times New Roman"/>
              </a:rPr>
              <a:t>bog‘liqligi</a:t>
            </a:r>
            <a:r>
              <a:rPr lang="en-US" sz="2400" dirty="0">
                <a:latin typeface="Times New Roman"/>
                <a:ea typeface="Times New Roman"/>
              </a:rPr>
              <a:t> </a:t>
            </a:r>
            <a:r>
              <a:rPr lang="en-US" sz="2400" dirty="0" err="1">
                <a:latin typeface="Times New Roman"/>
                <a:ea typeface="Times New Roman"/>
              </a:rPr>
              <a:t>keltirilgan</a:t>
            </a:r>
            <a:r>
              <a:rPr lang="en-US" sz="2400" dirty="0">
                <a:latin typeface="Times New Roman"/>
                <a:ea typeface="Times New Roman"/>
              </a:rPr>
              <a:t>.</a:t>
            </a:r>
            <a:endParaRPr lang="ru-RU" sz="2400" dirty="0">
              <a:effectLst/>
              <a:latin typeface="Times New Roman"/>
              <a:ea typeface="Times New Roman"/>
            </a:endParaRPr>
          </a:p>
        </p:txBody>
      </p:sp>
      <p:sp>
        <p:nvSpPr>
          <p:cNvPr id="5" name="Прямоугольник 4"/>
          <p:cNvSpPr/>
          <p:nvPr/>
        </p:nvSpPr>
        <p:spPr>
          <a:xfrm>
            <a:off x="3779912" y="3501008"/>
            <a:ext cx="4392488" cy="2448272"/>
          </a:xfrm>
          <a:prstGeom prst="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000" dirty="0" err="1"/>
              <a:t>Yog</a:t>
            </a:r>
            <a:r>
              <a:rPr lang="en-US" sz="2000" dirty="0"/>
              <a:t>‘ </a:t>
            </a:r>
            <a:r>
              <a:rPr lang="en-US" sz="2000" dirty="0" err="1"/>
              <a:t>moy</a:t>
            </a:r>
            <a:r>
              <a:rPr lang="en-US" sz="2000" dirty="0"/>
              <a:t> </a:t>
            </a:r>
            <a:r>
              <a:rPr lang="en-US" sz="2000" dirty="0" err="1"/>
              <a:t>sanoatida</a:t>
            </a:r>
            <a:r>
              <a:rPr lang="en-US" sz="2000" dirty="0"/>
              <a:t> </a:t>
            </a:r>
            <a:r>
              <a:rPr lang="en-US" sz="2000" dirty="0" err="1"/>
              <a:t>bu</a:t>
            </a:r>
            <a:r>
              <a:rPr lang="en-US" sz="2000" dirty="0"/>
              <a:t> </a:t>
            </a:r>
            <a:r>
              <a:rPr lang="en-US" sz="2000" dirty="0" err="1"/>
              <a:t>moylardan</a:t>
            </a:r>
            <a:r>
              <a:rPr lang="en-US" sz="2000" dirty="0"/>
              <a:t> </a:t>
            </a:r>
            <a:r>
              <a:rPr lang="en-US" sz="2000" dirty="0" err="1"/>
              <a:t>margarin</a:t>
            </a:r>
            <a:r>
              <a:rPr lang="en-US" sz="2000" dirty="0"/>
              <a:t> </a:t>
            </a:r>
            <a:r>
              <a:rPr lang="en-US" sz="2000" dirty="0" err="1"/>
              <a:t>mahsulotlari</a:t>
            </a:r>
            <a:r>
              <a:rPr lang="en-US" sz="2000" dirty="0"/>
              <a:t>, </a:t>
            </a:r>
            <a:r>
              <a:rPr lang="en-US" sz="2000" dirty="0" err="1"/>
              <a:t>mayonez</a:t>
            </a:r>
            <a:r>
              <a:rPr lang="en-US" sz="2000" dirty="0"/>
              <a:t>, </a:t>
            </a:r>
            <a:r>
              <a:rPr lang="en-US" sz="2000" dirty="0" err="1"/>
              <a:t>kir</a:t>
            </a:r>
            <a:r>
              <a:rPr lang="en-US" sz="2000" dirty="0"/>
              <a:t> </a:t>
            </a:r>
            <a:r>
              <a:rPr lang="en-US" sz="2000" dirty="0" err="1"/>
              <a:t>sovun</a:t>
            </a:r>
            <a:r>
              <a:rPr lang="en-US" sz="2000" dirty="0"/>
              <a:t>, </a:t>
            </a:r>
            <a:r>
              <a:rPr lang="en-US" sz="2000" dirty="0" err="1"/>
              <a:t>atir</a:t>
            </a:r>
            <a:r>
              <a:rPr lang="en-US" sz="2000" dirty="0"/>
              <a:t> </a:t>
            </a:r>
            <a:r>
              <a:rPr lang="en-US" sz="2000" dirty="0" err="1"/>
              <a:t>sovun</a:t>
            </a:r>
            <a:r>
              <a:rPr lang="en-US" sz="2000" dirty="0"/>
              <a:t>, </a:t>
            </a:r>
            <a:r>
              <a:rPr lang="en-US" sz="2000" dirty="0" err="1"/>
              <a:t>texnika</a:t>
            </a:r>
            <a:r>
              <a:rPr lang="en-US" sz="2000" dirty="0"/>
              <a:t> </a:t>
            </a:r>
            <a:r>
              <a:rPr lang="en-US" sz="2000" dirty="0" err="1"/>
              <a:t>maksadlari</a:t>
            </a:r>
            <a:r>
              <a:rPr lang="en-US" sz="2000" dirty="0"/>
              <a:t> </a:t>
            </a:r>
            <a:r>
              <a:rPr lang="en-US" sz="2000" dirty="0" err="1"/>
              <a:t>uchun</a:t>
            </a:r>
            <a:r>
              <a:rPr lang="en-US" sz="2000" dirty="0"/>
              <a:t> </a:t>
            </a:r>
            <a:r>
              <a:rPr lang="en-US" sz="2000" dirty="0" err="1"/>
              <a:t>boshqa</a:t>
            </a:r>
            <a:r>
              <a:rPr lang="en-US" sz="2000" dirty="0"/>
              <a:t> </a:t>
            </a:r>
            <a:r>
              <a:rPr lang="en-US" sz="2000" dirty="0" err="1"/>
              <a:t>turli</a:t>
            </a:r>
            <a:r>
              <a:rPr lang="en-US" sz="2000" dirty="0"/>
              <a:t> </a:t>
            </a:r>
            <a:r>
              <a:rPr lang="en-US" sz="2000" dirty="0" err="1"/>
              <a:t>mahsulotlar</a:t>
            </a:r>
            <a:r>
              <a:rPr lang="en-US" sz="2000" dirty="0"/>
              <a:t> </a:t>
            </a:r>
            <a:r>
              <a:rPr lang="en-US" sz="2000" dirty="0" err="1"/>
              <a:t>ishlab</a:t>
            </a:r>
            <a:r>
              <a:rPr lang="en-US" sz="2000" dirty="0"/>
              <a:t> </a:t>
            </a:r>
            <a:r>
              <a:rPr lang="en-US" sz="2000" dirty="0" err="1"/>
              <a:t>chikariladi</a:t>
            </a:r>
            <a:r>
              <a:rPr lang="en-US" sz="2000" dirty="0"/>
              <a:t>. </a:t>
            </a:r>
            <a:r>
              <a:rPr lang="en-US" sz="2000" dirty="0" err="1"/>
              <a:t>O‘simlik</a:t>
            </a:r>
            <a:r>
              <a:rPr lang="en-US" sz="2000" dirty="0"/>
              <a:t> </a:t>
            </a:r>
            <a:r>
              <a:rPr lang="en-US" sz="2000" dirty="0" err="1"/>
              <a:t>moyi</a:t>
            </a:r>
            <a:r>
              <a:rPr lang="en-US" sz="2000" dirty="0"/>
              <a:t> </a:t>
            </a:r>
            <a:r>
              <a:rPr lang="en-US" sz="2000" dirty="0" err="1"/>
              <a:t>ishlab</a:t>
            </a:r>
            <a:r>
              <a:rPr lang="en-US" sz="2000" dirty="0"/>
              <a:t> </a:t>
            </a:r>
            <a:r>
              <a:rPr lang="en-US" sz="2000" dirty="0" err="1"/>
              <a:t>chikarishda</a:t>
            </a:r>
            <a:r>
              <a:rPr lang="en-US" sz="2000" dirty="0"/>
              <a:t> </a:t>
            </a:r>
            <a:r>
              <a:rPr lang="en-US" sz="2000" dirty="0" err="1"/>
              <a:t>yiliga</a:t>
            </a:r>
            <a:r>
              <a:rPr lang="en-US" sz="2000" dirty="0"/>
              <a:t> </a:t>
            </a:r>
            <a:r>
              <a:rPr lang="en-US" sz="2000" dirty="0" err="1"/>
              <a:t>o‘rtacha</a:t>
            </a:r>
            <a:r>
              <a:rPr lang="en-US" sz="2000" dirty="0"/>
              <a:t> 2,1 </a:t>
            </a:r>
            <a:r>
              <a:rPr lang="en-US" sz="2000" dirty="0" err="1"/>
              <a:t>mln</a:t>
            </a:r>
            <a:r>
              <a:rPr lang="en-US" sz="2000" dirty="0"/>
              <a:t>. </a:t>
            </a:r>
            <a:r>
              <a:rPr lang="en-US" sz="2000" dirty="0" err="1"/>
              <a:t>tonnadan</a:t>
            </a:r>
            <a:r>
              <a:rPr lang="en-US" sz="2000" dirty="0"/>
              <a:t> </a:t>
            </a:r>
            <a:r>
              <a:rPr lang="en-US" sz="2000" dirty="0" err="1"/>
              <a:t>ko‘prok</a:t>
            </a:r>
            <a:r>
              <a:rPr lang="en-US" sz="2000" dirty="0"/>
              <a:t> </a:t>
            </a:r>
            <a:r>
              <a:rPr lang="en-US" sz="2000" dirty="0" err="1"/>
              <a:t>paxta</a:t>
            </a:r>
            <a:r>
              <a:rPr lang="en-US" sz="2000" dirty="0"/>
              <a:t> </a:t>
            </a:r>
            <a:r>
              <a:rPr lang="en-US" sz="2000" dirty="0" err="1"/>
              <a:t>chigiti</a:t>
            </a:r>
            <a:r>
              <a:rPr lang="en-US" sz="2000" dirty="0"/>
              <a:t> </a:t>
            </a:r>
            <a:r>
              <a:rPr lang="en-US" sz="2000" dirty="0" err="1"/>
              <a:t>ishlatiladi</a:t>
            </a:r>
            <a:endParaRPr lang="ru-RU" sz="2000" dirty="0"/>
          </a:p>
        </p:txBody>
      </p:sp>
      <p:pic>
        <p:nvPicPr>
          <p:cNvPr id="4098" name="Picture 2" descr="C:\Users\Asd\Desktop\Без названия (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602" y="3356992"/>
            <a:ext cx="3235286" cy="2736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1382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Asd\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4725" y="2557463"/>
            <a:ext cx="2114550" cy="1743075"/>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Asd\Desktop\Без названия (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5" y="10038"/>
            <a:ext cx="9141535" cy="6847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1706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Asd\Desktop\Без названия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752725"/>
            <a:ext cx="9144000" cy="4105275"/>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descr="C:\Users\Asd\Desktop\Без названия.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4749421" cy="2752725"/>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49421" y="-3175"/>
            <a:ext cx="4394579" cy="275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868360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Asd\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222"/>
            <a:ext cx="9144000" cy="67960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85102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236"/>
            <a:ext cx="9144000" cy="69028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3376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normAutofit/>
          </a:bodyPr>
          <a:lstStyle/>
          <a:p>
            <a:pPr marL="0" indent="0" algn="ctr">
              <a:buNone/>
            </a:pPr>
            <a:r>
              <a:rPr lang="en-US" sz="8000" dirty="0" smtClean="0">
                <a:solidFill>
                  <a:srgbClr val="FF0000"/>
                </a:solidFill>
                <a:latin typeface="Algerian" pitchFamily="82" charset="0"/>
              </a:rPr>
              <a:t>E’TIBORINGIZ UCHUN RAXMAT</a:t>
            </a:r>
            <a:endParaRPr lang="ru-RU" sz="8000" dirty="0">
              <a:solidFill>
                <a:srgbClr val="FF0000"/>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624" y="151199"/>
            <a:ext cx="2670175" cy="1719263"/>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0916" y="4159217"/>
            <a:ext cx="4044070" cy="2180580"/>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2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55976" y="63639"/>
            <a:ext cx="3114064" cy="1806823"/>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0913605"/>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400</Words>
  <Application>Microsoft Office PowerPoint</Application>
  <PresentationFormat>Экран (4:3)</PresentationFormat>
  <Paragraphs>25</Paragraphs>
  <Slides>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9</vt:i4>
      </vt:variant>
    </vt:vector>
  </HeadingPairs>
  <TitlesOfParts>
    <vt:vector size="10"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Asd</dc:creator>
  <cp:lastModifiedBy>Asd</cp:lastModifiedBy>
  <cp:revision>4</cp:revision>
  <dcterms:created xsi:type="dcterms:W3CDTF">2020-09-19T08:46:42Z</dcterms:created>
  <dcterms:modified xsi:type="dcterms:W3CDTF">2020-09-19T09:31:25Z</dcterms:modified>
</cp:coreProperties>
</file>